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0" r:id="rId2"/>
    <p:sldId id="271" r:id="rId3"/>
    <p:sldId id="259" r:id="rId4"/>
    <p:sldId id="273" r:id="rId5"/>
    <p:sldId id="274" r:id="rId6"/>
    <p:sldId id="275" r:id="rId7"/>
    <p:sldId id="283" r:id="rId8"/>
    <p:sldId id="284" r:id="rId9"/>
    <p:sldId id="262" r:id="rId10"/>
    <p:sldId id="287" r:id="rId11"/>
    <p:sldId id="289" r:id="rId12"/>
    <p:sldId id="290" r:id="rId13"/>
    <p:sldId id="281" r:id="rId14"/>
    <p:sldId id="277" r:id="rId15"/>
    <p:sldId id="279" r:id="rId16"/>
    <p:sldId id="278" r:id="rId17"/>
    <p:sldId id="282" r:id="rId18"/>
  </p:sldIdLst>
  <p:sldSz cx="12192000" cy="6858000"/>
  <p:notesSz cx="6858000" cy="9144000"/>
  <p:embeddedFontLst>
    <p:embeddedFont>
      <p:font typeface="12롯데마트드림Medium" panose="02020603020101020101" pitchFamily="18" charset="-127"/>
      <p:regular r:id="rId19"/>
    </p:embeddedFont>
    <p:embeddedFont>
      <p:font typeface="a가을소풍B" panose="02020600000000000000" pitchFamily="18" charset="-127"/>
      <p:regular r:id="rId20"/>
    </p:embeddedFont>
    <p:embeddedFont>
      <p:font typeface="나눔스퀘어" panose="020B0600000101010101" pitchFamily="50" charset="-127"/>
      <p:regular r:id="rId21"/>
    </p:embeddedFont>
    <p:embeddedFont>
      <p:font typeface="나눔스퀘어 ExtraBold" panose="020B0600000101010101" pitchFamily="50" charset="-127"/>
      <p:bold r:id="rId22"/>
    </p:embeddedFont>
    <p:embeddedFont>
      <p:font typeface="나눔스퀘어_ac Bold" panose="020B0600000101010101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4031"/>
    <a:srgbClr val="ECC0BA"/>
    <a:srgbClr val="FBFBFB"/>
    <a:srgbClr val="FFFFFF"/>
    <a:srgbClr val="AFABAB"/>
    <a:srgbClr val="8C3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kstk\OneDrive\&#48148;&#53461;%20&#54868;&#47732;\&#53685;&#54633;%20&#47928;&#49436;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kstk\OneDrive\&#48148;&#53461;%20&#54868;&#47732;\&#53685;&#54633;%20&#47928;&#49436;1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M\OneDrive\&#48148;&#53461;%20&#54868;&#47732;\&#44036;&#53944;%20&#52264;&#5394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b="1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입장자</a:t>
            </a:r>
            <a:endParaRPr lang="ko-KR" altLang="en-US" sz="16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c:rich>
      </c:tx>
      <c:layout>
        <c:manualLayout>
          <c:xMode val="edge"/>
          <c:yMode val="edge"/>
          <c:x val="0.42204647603611339"/>
          <c:y val="0.11363786463075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1153105861767277E-2"/>
          <c:y val="7.407407407407407E-2"/>
          <c:w val="0.88440244969378823"/>
          <c:h val="0.79316521258229078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Sheet1!$B$37:$B$49</c:f>
              <c:strCache>
                <c:ptCount val="13"/>
                <c:pt idx="0">
                  <c:v>0초</c:v>
                </c:pt>
                <c:pt idx="1">
                  <c:v>1초</c:v>
                </c:pt>
                <c:pt idx="2">
                  <c:v>2초</c:v>
                </c:pt>
                <c:pt idx="3">
                  <c:v>3초</c:v>
                </c:pt>
                <c:pt idx="4">
                  <c:v>4초</c:v>
                </c:pt>
                <c:pt idx="5">
                  <c:v>5초</c:v>
                </c:pt>
                <c:pt idx="6">
                  <c:v>6초</c:v>
                </c:pt>
                <c:pt idx="7">
                  <c:v>7초</c:v>
                </c:pt>
                <c:pt idx="8">
                  <c:v>8초</c:v>
                </c:pt>
                <c:pt idx="9">
                  <c:v>9초</c:v>
                </c:pt>
                <c:pt idx="10">
                  <c:v>10초</c:v>
                </c:pt>
                <c:pt idx="11">
                  <c:v>11초</c:v>
                </c:pt>
                <c:pt idx="12">
                  <c:v>12초</c:v>
                </c:pt>
              </c:strCache>
            </c:strRef>
          </c:cat>
          <c:val>
            <c:numRef>
              <c:f>Sheet1!$C$37:$C$49</c:f>
              <c:numCache>
                <c:formatCode>General</c:formatCode>
                <c:ptCount val="13"/>
                <c:pt idx="0">
                  <c:v>340</c:v>
                </c:pt>
                <c:pt idx="1">
                  <c:v>340</c:v>
                </c:pt>
                <c:pt idx="2">
                  <c:v>310</c:v>
                </c:pt>
                <c:pt idx="3">
                  <c:v>280</c:v>
                </c:pt>
                <c:pt idx="4">
                  <c:v>250</c:v>
                </c:pt>
                <c:pt idx="5">
                  <c:v>220</c:v>
                </c:pt>
                <c:pt idx="6">
                  <c:v>190</c:v>
                </c:pt>
                <c:pt idx="7">
                  <c:v>160</c:v>
                </c:pt>
                <c:pt idx="8">
                  <c:v>130</c:v>
                </c:pt>
                <c:pt idx="9">
                  <c:v>100</c:v>
                </c:pt>
                <c:pt idx="10">
                  <c:v>70</c:v>
                </c:pt>
                <c:pt idx="11">
                  <c:v>340</c:v>
                </c:pt>
                <c:pt idx="12">
                  <c:v>340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D3-45E6-924E-141DD2B5D8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9923711"/>
        <c:axId val="389911231"/>
      </c:lineChart>
      <c:catAx>
        <c:axId val="389923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9911231"/>
        <c:crosses val="autoZero"/>
        <c:auto val="1"/>
        <c:lblAlgn val="ctr"/>
        <c:lblOffset val="100"/>
        <c:noMultiLvlLbl val="0"/>
      </c:catAx>
      <c:valAx>
        <c:axId val="389911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9923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퇴장자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c:rich>
      </c:tx>
      <c:layout>
        <c:manualLayout>
          <c:xMode val="edge"/>
          <c:yMode val="edge"/>
          <c:x val="0.44620637323874168"/>
          <c:y val="8.6581230194863162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0093371880959073"/>
          <c:y val="5.5284319498321799E-2"/>
          <c:w val="0.8867501358605846"/>
          <c:h val="0.82137072448931836"/>
        </c:manualLayout>
      </c:layout>
      <c:lineChart>
        <c:grouping val="standard"/>
        <c:varyColors val="0"/>
        <c:ser>
          <c:idx val="2"/>
          <c:order val="0"/>
          <c:tx>
            <c:strRef>
              <c:f>Sheet1!$C$17:$C$29</c:f>
              <c:strCache>
                <c:ptCount val="13"/>
                <c:pt idx="0">
                  <c:v>340</c:v>
                </c:pt>
                <c:pt idx="1">
                  <c:v>340</c:v>
                </c:pt>
                <c:pt idx="2">
                  <c:v>70</c:v>
                </c:pt>
                <c:pt idx="3">
                  <c:v>100</c:v>
                </c:pt>
                <c:pt idx="4">
                  <c:v>130</c:v>
                </c:pt>
                <c:pt idx="5">
                  <c:v>160</c:v>
                </c:pt>
                <c:pt idx="6">
                  <c:v>190</c:v>
                </c:pt>
                <c:pt idx="7">
                  <c:v>220</c:v>
                </c:pt>
                <c:pt idx="8">
                  <c:v>250</c:v>
                </c:pt>
                <c:pt idx="9">
                  <c:v>280</c:v>
                </c:pt>
                <c:pt idx="10">
                  <c:v>310</c:v>
                </c:pt>
                <c:pt idx="11">
                  <c:v>340</c:v>
                </c:pt>
                <c:pt idx="12">
                  <c:v>340</c:v>
                </c:pt>
              </c:strCache>
            </c:strRef>
          </c:tx>
          <c:marker>
            <c:symbol val="none"/>
          </c:marker>
          <c:cat>
            <c:strRef>
              <c:f>Sheet1!$B$17:$B$29</c:f>
              <c:strCache>
                <c:ptCount val="13"/>
                <c:pt idx="0">
                  <c:v>0초</c:v>
                </c:pt>
                <c:pt idx="1">
                  <c:v>1초</c:v>
                </c:pt>
                <c:pt idx="2">
                  <c:v>2초</c:v>
                </c:pt>
                <c:pt idx="3">
                  <c:v>3초</c:v>
                </c:pt>
                <c:pt idx="4">
                  <c:v>4초</c:v>
                </c:pt>
                <c:pt idx="5">
                  <c:v>5초</c:v>
                </c:pt>
                <c:pt idx="6">
                  <c:v>6초</c:v>
                </c:pt>
                <c:pt idx="7">
                  <c:v>7초</c:v>
                </c:pt>
                <c:pt idx="8">
                  <c:v>8초</c:v>
                </c:pt>
                <c:pt idx="9">
                  <c:v>9초</c:v>
                </c:pt>
                <c:pt idx="10">
                  <c:v>10초</c:v>
                </c:pt>
                <c:pt idx="11">
                  <c:v>11초</c:v>
                </c:pt>
                <c:pt idx="12">
                  <c:v>12초</c:v>
                </c:pt>
              </c:strCache>
            </c:strRef>
          </c:cat>
          <c:val>
            <c:numRef>
              <c:f>Sheet1!$C$17:$C$29</c:f>
              <c:numCache>
                <c:formatCode>General</c:formatCode>
                <c:ptCount val="13"/>
                <c:pt idx="0">
                  <c:v>340</c:v>
                </c:pt>
                <c:pt idx="1">
                  <c:v>340</c:v>
                </c:pt>
                <c:pt idx="2">
                  <c:v>70</c:v>
                </c:pt>
                <c:pt idx="3">
                  <c:v>100</c:v>
                </c:pt>
                <c:pt idx="4">
                  <c:v>130</c:v>
                </c:pt>
                <c:pt idx="5">
                  <c:v>160</c:v>
                </c:pt>
                <c:pt idx="6">
                  <c:v>190</c:v>
                </c:pt>
                <c:pt idx="7">
                  <c:v>220</c:v>
                </c:pt>
                <c:pt idx="8">
                  <c:v>250</c:v>
                </c:pt>
                <c:pt idx="9">
                  <c:v>280</c:v>
                </c:pt>
                <c:pt idx="10">
                  <c:v>310</c:v>
                </c:pt>
                <c:pt idx="11">
                  <c:v>340</c:v>
                </c:pt>
                <c:pt idx="12">
                  <c:v>340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8A-4421-98B0-C1FC196FF134}"/>
            </c:ext>
          </c:extLst>
        </c:ser>
        <c:ser>
          <c:idx val="3"/>
          <c:order val="1"/>
          <c:tx>
            <c:strRef>
              <c:f>Sheet1!$C$17:$C$29</c:f>
              <c:strCache>
                <c:ptCount val="13"/>
                <c:pt idx="0">
                  <c:v>340</c:v>
                </c:pt>
                <c:pt idx="1">
                  <c:v>340</c:v>
                </c:pt>
                <c:pt idx="2">
                  <c:v>70</c:v>
                </c:pt>
                <c:pt idx="3">
                  <c:v>100</c:v>
                </c:pt>
                <c:pt idx="4">
                  <c:v>130</c:v>
                </c:pt>
                <c:pt idx="5">
                  <c:v>160</c:v>
                </c:pt>
                <c:pt idx="6">
                  <c:v>190</c:v>
                </c:pt>
                <c:pt idx="7">
                  <c:v>220</c:v>
                </c:pt>
                <c:pt idx="8">
                  <c:v>250</c:v>
                </c:pt>
                <c:pt idx="9">
                  <c:v>280</c:v>
                </c:pt>
                <c:pt idx="10">
                  <c:v>310</c:v>
                </c:pt>
                <c:pt idx="11">
                  <c:v>340</c:v>
                </c:pt>
                <c:pt idx="12">
                  <c:v>340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Sheet1!$B$17:$B$29</c:f>
              <c:strCache>
                <c:ptCount val="13"/>
                <c:pt idx="0">
                  <c:v>0초</c:v>
                </c:pt>
                <c:pt idx="1">
                  <c:v>1초</c:v>
                </c:pt>
                <c:pt idx="2">
                  <c:v>2초</c:v>
                </c:pt>
                <c:pt idx="3">
                  <c:v>3초</c:v>
                </c:pt>
                <c:pt idx="4">
                  <c:v>4초</c:v>
                </c:pt>
                <c:pt idx="5">
                  <c:v>5초</c:v>
                </c:pt>
                <c:pt idx="6">
                  <c:v>6초</c:v>
                </c:pt>
                <c:pt idx="7">
                  <c:v>7초</c:v>
                </c:pt>
                <c:pt idx="8">
                  <c:v>8초</c:v>
                </c:pt>
                <c:pt idx="9">
                  <c:v>9초</c:v>
                </c:pt>
                <c:pt idx="10">
                  <c:v>10초</c:v>
                </c:pt>
                <c:pt idx="11">
                  <c:v>11초</c:v>
                </c:pt>
                <c:pt idx="12">
                  <c:v>12초</c:v>
                </c:pt>
              </c:strCache>
            </c:strRef>
          </c:cat>
          <c:val>
            <c:numRef>
              <c:f>Sheet1!$C$17:$C$29</c:f>
              <c:numCache>
                <c:formatCode>General</c:formatCode>
                <c:ptCount val="13"/>
                <c:pt idx="0">
                  <c:v>340</c:v>
                </c:pt>
                <c:pt idx="1">
                  <c:v>340</c:v>
                </c:pt>
                <c:pt idx="2">
                  <c:v>70</c:v>
                </c:pt>
                <c:pt idx="3">
                  <c:v>100</c:v>
                </c:pt>
                <c:pt idx="4">
                  <c:v>130</c:v>
                </c:pt>
                <c:pt idx="5">
                  <c:v>160</c:v>
                </c:pt>
                <c:pt idx="6">
                  <c:v>190</c:v>
                </c:pt>
                <c:pt idx="7">
                  <c:v>220</c:v>
                </c:pt>
                <c:pt idx="8">
                  <c:v>250</c:v>
                </c:pt>
                <c:pt idx="9">
                  <c:v>280</c:v>
                </c:pt>
                <c:pt idx="10">
                  <c:v>310</c:v>
                </c:pt>
                <c:pt idx="11">
                  <c:v>340</c:v>
                </c:pt>
                <c:pt idx="12">
                  <c:v>340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8A-4421-98B0-C1FC196FF134}"/>
            </c:ext>
          </c:extLst>
        </c:ser>
        <c:ser>
          <c:idx val="1"/>
          <c:order val="2"/>
          <c:tx>
            <c:strRef>
              <c:f>Sheet1!$C$17:$C$29</c:f>
              <c:strCache>
                <c:ptCount val="13"/>
                <c:pt idx="0">
                  <c:v>340</c:v>
                </c:pt>
                <c:pt idx="1">
                  <c:v>340</c:v>
                </c:pt>
                <c:pt idx="2">
                  <c:v>70</c:v>
                </c:pt>
                <c:pt idx="3">
                  <c:v>100</c:v>
                </c:pt>
                <c:pt idx="4">
                  <c:v>130</c:v>
                </c:pt>
                <c:pt idx="5">
                  <c:v>160</c:v>
                </c:pt>
                <c:pt idx="6">
                  <c:v>190</c:v>
                </c:pt>
                <c:pt idx="7">
                  <c:v>220</c:v>
                </c:pt>
                <c:pt idx="8">
                  <c:v>250</c:v>
                </c:pt>
                <c:pt idx="9">
                  <c:v>280</c:v>
                </c:pt>
                <c:pt idx="10">
                  <c:v>310</c:v>
                </c:pt>
                <c:pt idx="11">
                  <c:v>340</c:v>
                </c:pt>
                <c:pt idx="12">
                  <c:v>340</c:v>
                </c:pt>
              </c:strCache>
            </c:strRef>
          </c:tx>
          <c:marker>
            <c:symbol val="none"/>
          </c:marker>
          <c:cat>
            <c:strRef>
              <c:f>Sheet1!$B$17:$B$29</c:f>
              <c:strCache>
                <c:ptCount val="13"/>
                <c:pt idx="0">
                  <c:v>0초</c:v>
                </c:pt>
                <c:pt idx="1">
                  <c:v>1초</c:v>
                </c:pt>
                <c:pt idx="2">
                  <c:v>2초</c:v>
                </c:pt>
                <c:pt idx="3">
                  <c:v>3초</c:v>
                </c:pt>
                <c:pt idx="4">
                  <c:v>4초</c:v>
                </c:pt>
                <c:pt idx="5">
                  <c:v>5초</c:v>
                </c:pt>
                <c:pt idx="6">
                  <c:v>6초</c:v>
                </c:pt>
                <c:pt idx="7">
                  <c:v>7초</c:v>
                </c:pt>
                <c:pt idx="8">
                  <c:v>8초</c:v>
                </c:pt>
                <c:pt idx="9">
                  <c:v>9초</c:v>
                </c:pt>
                <c:pt idx="10">
                  <c:v>10초</c:v>
                </c:pt>
                <c:pt idx="11">
                  <c:v>11초</c:v>
                </c:pt>
                <c:pt idx="12">
                  <c:v>12초</c:v>
                </c:pt>
              </c:strCache>
            </c:strRef>
          </c:cat>
          <c:val>
            <c:numRef>
              <c:f>Sheet1!$C$17:$C$29</c:f>
              <c:numCache>
                <c:formatCode>General</c:formatCode>
                <c:ptCount val="13"/>
                <c:pt idx="0">
                  <c:v>340</c:v>
                </c:pt>
                <c:pt idx="1">
                  <c:v>340</c:v>
                </c:pt>
                <c:pt idx="2">
                  <c:v>70</c:v>
                </c:pt>
                <c:pt idx="3">
                  <c:v>100</c:v>
                </c:pt>
                <c:pt idx="4">
                  <c:v>130</c:v>
                </c:pt>
                <c:pt idx="5">
                  <c:v>160</c:v>
                </c:pt>
                <c:pt idx="6">
                  <c:v>190</c:v>
                </c:pt>
                <c:pt idx="7">
                  <c:v>220</c:v>
                </c:pt>
                <c:pt idx="8">
                  <c:v>250</c:v>
                </c:pt>
                <c:pt idx="9">
                  <c:v>280</c:v>
                </c:pt>
                <c:pt idx="10">
                  <c:v>310</c:v>
                </c:pt>
                <c:pt idx="11">
                  <c:v>340</c:v>
                </c:pt>
                <c:pt idx="12">
                  <c:v>340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58A-4421-98B0-C1FC196FF134}"/>
            </c:ext>
          </c:extLst>
        </c:ser>
        <c:ser>
          <c:idx val="0"/>
          <c:order val="3"/>
          <c:tx>
            <c:strRef>
              <c:f>Sheet1!$C$17:$C$29</c:f>
              <c:strCache>
                <c:ptCount val="13"/>
                <c:pt idx="0">
                  <c:v>340</c:v>
                </c:pt>
                <c:pt idx="1">
                  <c:v>340</c:v>
                </c:pt>
                <c:pt idx="2">
                  <c:v>70</c:v>
                </c:pt>
                <c:pt idx="3">
                  <c:v>100</c:v>
                </c:pt>
                <c:pt idx="4">
                  <c:v>130</c:v>
                </c:pt>
                <c:pt idx="5">
                  <c:v>160</c:v>
                </c:pt>
                <c:pt idx="6">
                  <c:v>190</c:v>
                </c:pt>
                <c:pt idx="7">
                  <c:v>220</c:v>
                </c:pt>
                <c:pt idx="8">
                  <c:v>250</c:v>
                </c:pt>
                <c:pt idx="9">
                  <c:v>280</c:v>
                </c:pt>
                <c:pt idx="10">
                  <c:v>310</c:v>
                </c:pt>
                <c:pt idx="11">
                  <c:v>340</c:v>
                </c:pt>
                <c:pt idx="12">
                  <c:v>340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Sheet1!$B$17:$B$29</c:f>
              <c:strCache>
                <c:ptCount val="13"/>
                <c:pt idx="0">
                  <c:v>0초</c:v>
                </c:pt>
                <c:pt idx="1">
                  <c:v>1초</c:v>
                </c:pt>
                <c:pt idx="2">
                  <c:v>2초</c:v>
                </c:pt>
                <c:pt idx="3">
                  <c:v>3초</c:v>
                </c:pt>
                <c:pt idx="4">
                  <c:v>4초</c:v>
                </c:pt>
                <c:pt idx="5">
                  <c:v>5초</c:v>
                </c:pt>
                <c:pt idx="6">
                  <c:v>6초</c:v>
                </c:pt>
                <c:pt idx="7">
                  <c:v>7초</c:v>
                </c:pt>
                <c:pt idx="8">
                  <c:v>8초</c:v>
                </c:pt>
                <c:pt idx="9">
                  <c:v>9초</c:v>
                </c:pt>
                <c:pt idx="10">
                  <c:v>10초</c:v>
                </c:pt>
                <c:pt idx="11">
                  <c:v>11초</c:v>
                </c:pt>
                <c:pt idx="12">
                  <c:v>12초</c:v>
                </c:pt>
              </c:strCache>
            </c:strRef>
          </c:cat>
          <c:val>
            <c:numRef>
              <c:f>Sheet1!$C$17:$C$29</c:f>
              <c:numCache>
                <c:formatCode>General</c:formatCode>
                <c:ptCount val="13"/>
                <c:pt idx="0">
                  <c:v>340</c:v>
                </c:pt>
                <c:pt idx="1">
                  <c:v>340</c:v>
                </c:pt>
                <c:pt idx="2">
                  <c:v>70</c:v>
                </c:pt>
                <c:pt idx="3">
                  <c:v>100</c:v>
                </c:pt>
                <c:pt idx="4">
                  <c:v>130</c:v>
                </c:pt>
                <c:pt idx="5">
                  <c:v>160</c:v>
                </c:pt>
                <c:pt idx="6">
                  <c:v>190</c:v>
                </c:pt>
                <c:pt idx="7">
                  <c:v>220</c:v>
                </c:pt>
                <c:pt idx="8">
                  <c:v>250</c:v>
                </c:pt>
                <c:pt idx="9">
                  <c:v>280</c:v>
                </c:pt>
                <c:pt idx="10">
                  <c:v>310</c:v>
                </c:pt>
                <c:pt idx="11">
                  <c:v>340</c:v>
                </c:pt>
                <c:pt idx="12">
                  <c:v>340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58A-4421-98B0-C1FC196FF1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21329376"/>
        <c:axId val="1121341440"/>
      </c:lineChart>
      <c:catAx>
        <c:axId val="112132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21341440"/>
        <c:crosses val="autoZero"/>
        <c:auto val="1"/>
        <c:lblAlgn val="ctr"/>
        <c:lblOffset val="100"/>
        <c:noMultiLvlLbl val="0"/>
      </c:catAx>
      <c:valAx>
        <c:axId val="1121341440"/>
        <c:scaling>
          <c:orientation val="minMax"/>
          <c:max val="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21329376"/>
        <c:crosses val="autoZero"/>
        <c:crossBetween val="between"/>
      </c:valAx>
      <c:spPr>
        <a:noFill/>
        <a:ln w="25400">
          <a:noFill/>
        </a:ln>
        <a:effectLst/>
      </c:spPr>
    </c:plotArea>
    <c:plotVisOnly val="0"/>
    <c:dispBlanksAs val="gap"/>
    <c:showDLblsOverMax val="0"/>
    <c:extLst/>
  </c:chart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가을소풍M" panose="02020600000000000000" pitchFamily="18" charset="-127"/>
                <a:cs typeface="+mn-cs"/>
              </a:defRPr>
            </a:pPr>
            <a:r>
              <a:rPr 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일정 관리</a:t>
            </a:r>
            <a:r>
              <a:rPr 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(Gantt Chart)</a:t>
            </a:r>
            <a:endParaRPr lang="ko-KR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a가을소풍M" panose="02020600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'Gantt Chart'!$B$3</c:f>
              <c:strCache>
                <c:ptCount val="1"/>
                <c:pt idx="0">
                  <c:v>시작일</c:v>
                </c:pt>
              </c:strCache>
            </c:strRef>
          </c:tx>
          <c:spPr>
            <a:solidFill>
              <a:sysClr val="window" lastClr="FFFFFF"/>
            </a:solidFill>
            <a:ln>
              <a:noFill/>
            </a:ln>
            <a:effectLst/>
          </c:spPr>
          <c:invertIfNegative val="0"/>
          <c:cat>
            <c:strRef>
              <c:f>'Gantt Chart'!$A$4:$A$14</c:f>
              <c:strCache>
                <c:ptCount val="11"/>
                <c:pt idx="0">
                  <c:v>아이디어 기획 및 MODI 테스트(ALL)</c:v>
                </c:pt>
                <c:pt idx="1">
                  <c:v>프로토타입 디자인 및 발표 준비(박진효)</c:v>
                </c:pt>
                <c:pt idx="2">
                  <c:v>프로토타입 디자인 및 발표 준비(원유빈)</c:v>
                </c:pt>
                <c:pt idx="3">
                  <c:v>알고리즘 고안 및 도식화(ALL)</c:v>
                </c:pt>
                <c:pt idx="4">
                  <c:v>데이터 수집 및 시각화(김진주)</c:v>
                </c:pt>
                <c:pt idx="5">
                  <c:v>데이터 수집 및 시각화(송인우)</c:v>
                </c:pt>
                <c:pt idx="6">
                  <c:v>데이터 수집 및 시각화(이창대)</c:v>
                </c:pt>
                <c:pt idx="7">
                  <c:v>웹 개발(IoT 기기 연동)(박진효)</c:v>
                </c:pt>
                <c:pt idx="8">
                  <c:v>알파테스트(ALL)</c:v>
                </c:pt>
                <c:pt idx="9">
                  <c:v>최종 발표 준비(박진효)</c:v>
                </c:pt>
                <c:pt idx="10">
                  <c:v>최종 발표 준비(원유빈)</c:v>
                </c:pt>
              </c:strCache>
            </c:strRef>
          </c:cat>
          <c:val>
            <c:numRef>
              <c:f>'Gantt Chart'!$B$4:$B$14</c:f>
              <c:numCache>
                <c:formatCode>m/d/yyyy</c:formatCode>
                <c:ptCount val="11"/>
                <c:pt idx="0">
                  <c:v>44837</c:v>
                </c:pt>
                <c:pt idx="1">
                  <c:v>44864</c:v>
                </c:pt>
                <c:pt idx="2">
                  <c:v>44864</c:v>
                </c:pt>
                <c:pt idx="3">
                  <c:v>44867</c:v>
                </c:pt>
                <c:pt idx="4">
                  <c:v>44876</c:v>
                </c:pt>
                <c:pt idx="5">
                  <c:v>44876</c:v>
                </c:pt>
                <c:pt idx="6">
                  <c:v>44876</c:v>
                </c:pt>
                <c:pt idx="7">
                  <c:v>44886</c:v>
                </c:pt>
                <c:pt idx="8">
                  <c:v>44893</c:v>
                </c:pt>
                <c:pt idx="9">
                  <c:v>44895</c:v>
                </c:pt>
                <c:pt idx="10">
                  <c:v>44895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B8-4D1B-8106-4C8A382D012A}"/>
            </c:ext>
          </c:extLst>
        </c:ser>
        <c:ser>
          <c:idx val="1"/>
          <c:order val="1"/>
          <c:tx>
            <c:strRef>
              <c:f>'Gantt Chart'!$C$3</c:f>
              <c:strCache>
                <c:ptCount val="1"/>
                <c:pt idx="0">
                  <c:v>소요기간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1B8-4D1B-8106-4C8A382D012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B8-4D1B-8106-4C8A382D012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B1B8-4D1B-8106-4C8A382D012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1B8-4D1B-8106-4C8A382D012A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B1B8-4D1B-8106-4C8A382D012A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1B8-4D1B-8106-4C8A382D012A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B1B8-4D1B-8106-4C8A382D012A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B8-4D1B-8106-4C8A382D012A}"/>
              </c:ext>
            </c:extLst>
          </c:dPt>
          <c:cat>
            <c:strRef>
              <c:f>'Gantt Chart'!$A$4:$A$14</c:f>
              <c:strCache>
                <c:ptCount val="11"/>
                <c:pt idx="0">
                  <c:v>아이디어 기획 및 MODI 테스트(ALL)</c:v>
                </c:pt>
                <c:pt idx="1">
                  <c:v>프로토타입 디자인 및 발표 준비(박진효)</c:v>
                </c:pt>
                <c:pt idx="2">
                  <c:v>프로토타입 디자인 및 발표 준비(원유빈)</c:v>
                </c:pt>
                <c:pt idx="3">
                  <c:v>알고리즘 고안 및 도식화(ALL)</c:v>
                </c:pt>
                <c:pt idx="4">
                  <c:v>데이터 수집 및 시각화(김진주)</c:v>
                </c:pt>
                <c:pt idx="5">
                  <c:v>데이터 수집 및 시각화(송인우)</c:v>
                </c:pt>
                <c:pt idx="6">
                  <c:v>데이터 수집 및 시각화(이창대)</c:v>
                </c:pt>
                <c:pt idx="7">
                  <c:v>웹 개발(IoT 기기 연동)(박진효)</c:v>
                </c:pt>
                <c:pt idx="8">
                  <c:v>알파테스트(ALL)</c:v>
                </c:pt>
                <c:pt idx="9">
                  <c:v>최종 발표 준비(박진효)</c:v>
                </c:pt>
                <c:pt idx="10">
                  <c:v>최종 발표 준비(원유빈)</c:v>
                </c:pt>
              </c:strCache>
            </c:strRef>
          </c:cat>
          <c:val>
            <c:numRef>
              <c:f>'Gantt Chart'!$C$4:$C$14</c:f>
              <c:numCache>
                <c:formatCode>#,##0_ </c:formatCode>
                <c:ptCount val="11"/>
                <c:pt idx="0">
                  <c:v>27</c:v>
                </c:pt>
                <c:pt idx="1">
                  <c:v>3</c:v>
                </c:pt>
                <c:pt idx="2">
                  <c:v>3</c:v>
                </c:pt>
                <c:pt idx="3">
                  <c:v>8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6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B8-4D1B-8106-4C8A382D01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25490559"/>
        <c:axId val="1325492639"/>
      </c:barChart>
      <c:catAx>
        <c:axId val="132549055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  <a:cs typeface="+mn-cs"/>
              </a:defRPr>
            </a:pPr>
            <a:endParaRPr lang="ko-KR"/>
          </a:p>
        </c:txPr>
        <c:crossAx val="1325492639"/>
        <c:crosses val="autoZero"/>
        <c:auto val="1"/>
        <c:lblAlgn val="ctr"/>
        <c:lblOffset val="100"/>
        <c:noMultiLvlLbl val="0"/>
      </c:catAx>
      <c:valAx>
        <c:axId val="1325492639"/>
        <c:scaling>
          <c:orientation val="minMax"/>
          <c:max val="44901"/>
          <c:min val="4483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가을소풍M" panose="02020600000000000000" pitchFamily="18" charset="-127"/>
                <a:ea typeface="a가을소풍M" panose="02020600000000000000" pitchFamily="18" charset="-127"/>
                <a:cs typeface="+mn-cs"/>
              </a:defRPr>
            </a:pPr>
            <a:endParaRPr lang="ko-KR"/>
          </a:p>
        </c:txPr>
        <c:crossAx val="1325490559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 baseline="0">
          <a:ea typeface="a가을소풍M" panose="02020600000000000000" pitchFamily="18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84B72-0A77-43A6-9376-8B8429071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802C95-64F0-4F9E-9F64-F33BDA2A1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5B1FF8-2562-4165-938C-622D9C09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35B8-2898-4981-A0BF-6A00847F9C6C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F9BAF-E67F-4E01-9306-3F41EDEDE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2048F-0093-41B6-90E1-90BCE843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1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D8916-DCF9-474E-B96D-AD42A80F8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716491-541E-427D-BEBD-52BBF51A9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DF8851-66B7-495B-8AEF-5F3C76D9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35B8-2898-4981-A0BF-6A00847F9C6C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1A5C0B-3D9B-4B8D-844E-21521DC2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5525E-CE39-4C75-8C0F-CF62BFB9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45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DFD8084-3B78-4B08-A294-5A9EBA031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2F7CF9-A114-469E-AA7A-21E75932E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5C459E-6FF7-46B6-9558-F6D7FBE0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35B8-2898-4981-A0BF-6A00847F9C6C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8CA69-0442-47DB-A296-F6753713E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B0CD98-FAE4-47C9-8B6D-4C6A6D03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462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6E638-FA2A-4E8B-8228-65E714733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D7DC1-7B2E-4A9E-8281-66DB64098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6C4874-58AA-4A3A-9C4F-613CE9946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35B8-2898-4981-A0BF-6A00847F9C6C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3706C-668B-49C8-8BEF-74A897466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B34FFA-7969-442D-B8A7-3FEF8CE03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14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49441-AA4C-4682-BCA1-D5088001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2BE8B1-FAA7-47BB-9CAA-67C570E94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E9075-C39E-441D-960C-0DADDC188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35B8-2898-4981-A0BF-6A00847F9C6C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763A6C-F1F2-4B30-B630-EDB3F62F9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D67430-BFA1-41B0-AF74-9350D8CC4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631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9E77F-6215-4D19-8B3A-F81982BF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CEA906-B027-4F41-987C-12DF5EA55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55B31A-314B-4978-AB64-3140C1762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633D6E-5343-4C15-8415-399CFA540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35B8-2898-4981-A0BF-6A00847F9C6C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94E0AF-7714-44F1-84EA-D4CFCCD60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A88DD8-3312-4BF3-ADAA-F43179334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060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8ED5F-15A4-415F-A565-A7123203D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0C488F-3DB3-4DC7-9976-EE2E004C5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971099-5008-4D3E-A0CD-1D42D534E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091DBA-006E-4CFF-8E4A-917265768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0DF12F-CF87-4A8A-895D-43D1F7503C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6767E8-99D1-4F3F-96A3-CDCE3FB10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35B8-2898-4981-A0BF-6A00847F9C6C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642C7E-4FE0-49D5-9DC1-57FB18C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E96D182-7AAB-4E67-A568-8857E8D95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79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13280-0DFB-4F1D-B10A-484CDCBC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DF5150-B46C-4320-B37A-8ACE71F66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35B8-2898-4981-A0BF-6A00847F9C6C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AB3342-8694-4D03-8607-CE4E71415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F7B6AC-AEFE-4C06-AA8D-8E4B83B30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75B9F8-822A-4567-9A85-644A7C00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35B8-2898-4981-A0BF-6A00847F9C6C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EC9F50-2AB0-4C0B-9D75-192ABDD2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7AF14C-25E7-4972-A81E-6D4AEF59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09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9C2E3-AE8A-4B46-9932-3B8A519DC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21F83B-5A14-4B97-B4DE-D9BDEB599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0E8A8F-C9D3-4832-ADE1-2D422B38B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D14239-3AB5-42A9-B495-C776358A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35B8-2898-4981-A0BF-6A00847F9C6C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39A117-FE86-4C68-BA1E-A1C41F04F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7076DF-94E2-4F2A-9001-2B3EAEE4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54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56E1F-C98F-49BB-99FE-1512F254C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9D1E56-B01C-4B33-BD98-83A3ABFFFF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E4AA0C-43C0-4197-B8E7-AF9BFB53E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156658-3E39-4024-A57A-7553016F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35B8-2898-4981-A0BF-6A00847F9C6C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56C893-C8DB-432E-A91D-1611D4DD8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44EB23-01A9-4E32-B5D2-1DD441F9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6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026C55-67B8-4A3B-B2DE-487EE3FCF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E1B574-DDB2-4144-A0E7-4BE090965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7AF6E-7D7C-4DC0-B251-BDE32879C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735B8-2898-4981-A0BF-6A00847F9C6C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E4CBEC-5179-4160-AF85-243275065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AF7004-B332-4D06-B593-1AA5BBE89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9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3846C9-5AE4-4A43-9ED6-2416C6B074A5}"/>
              </a:ext>
            </a:extLst>
          </p:cNvPr>
          <p:cNvSpPr txBox="1"/>
          <p:nvPr/>
        </p:nvSpPr>
        <p:spPr>
          <a:xfrm>
            <a:off x="3542371" y="2641034"/>
            <a:ext cx="4364308" cy="78796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-150" dirty="0">
                <a:latin typeface="나눔스퀘어 ExtraBold" panose="020B0503020000020004" pitchFamily="50" charset="-127"/>
                <a:ea typeface="나눔스퀘어 ExtraBold" panose="020B0503020000020004" pitchFamily="50" charset="-127"/>
              </a:rPr>
              <a:t>혼잡도 측정 서비스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F5B433-3690-4D08-9E09-95EA3962C487}"/>
              </a:ext>
            </a:extLst>
          </p:cNvPr>
          <p:cNvSpPr txBox="1"/>
          <p:nvPr/>
        </p:nvSpPr>
        <p:spPr>
          <a:xfrm>
            <a:off x="584200" y="5231308"/>
            <a:ext cx="309115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latin typeface="나눔스퀘어 ExtraBold" panose="020B0503020000020004" pitchFamily="50" charset="-127"/>
                <a:ea typeface="나눔스퀘어 ExtraBold" panose="020B0503020000020004" pitchFamily="50" charset="-127"/>
              </a:rPr>
              <a:t>1</a:t>
            </a:r>
            <a:r>
              <a:rPr lang="ko-KR" altLang="en-US" sz="2800" b="1" spc="-150" dirty="0">
                <a:latin typeface="나눔스퀘어 ExtraBold" panose="020B0503020000020004" pitchFamily="50" charset="-127"/>
                <a:ea typeface="나눔스퀘어 ExtraBold" panose="020B0503020000020004" pitchFamily="50" charset="-127"/>
              </a:rPr>
              <a:t>조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78F92E-6B3A-4D41-A862-740107A38DB3}"/>
              </a:ext>
            </a:extLst>
          </p:cNvPr>
          <p:cNvCxnSpPr/>
          <p:nvPr/>
        </p:nvCxnSpPr>
        <p:spPr>
          <a:xfrm>
            <a:off x="4683125" y="2359025"/>
            <a:ext cx="2082800" cy="0"/>
          </a:xfrm>
          <a:prstGeom prst="line">
            <a:avLst/>
          </a:prstGeom>
          <a:ln w="4445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153C0A-0AC4-4EDB-9F0C-78508E942F2D}"/>
              </a:ext>
            </a:extLst>
          </p:cNvPr>
          <p:cNvSpPr txBox="1"/>
          <p:nvPr/>
        </p:nvSpPr>
        <p:spPr>
          <a:xfrm>
            <a:off x="584200" y="5859303"/>
            <a:ext cx="4645025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나눔스퀘어" panose="020B0503020000020004" pitchFamily="50" charset="-127"/>
                <a:ea typeface="나눔스퀘어" panose="020B0503020000020004" pitchFamily="50" charset="-127"/>
              </a:rPr>
              <a:t>김진주</a:t>
            </a:r>
            <a:r>
              <a:rPr lang="en-US" altLang="ko-KR" sz="2400" spc="-150" dirty="0">
                <a:latin typeface="나눔스퀘어" panose="020B0503020000020004" pitchFamily="50" charset="-127"/>
                <a:ea typeface="나눔스퀘어" panose="020B0503020000020004" pitchFamily="50" charset="-127"/>
              </a:rPr>
              <a:t>, </a:t>
            </a:r>
            <a:r>
              <a:rPr lang="ko-KR" altLang="en-US" sz="2400" spc="-150" dirty="0" err="1">
                <a:latin typeface="나눔스퀘어" panose="020B0503020000020004" pitchFamily="50" charset="-127"/>
                <a:ea typeface="나눔스퀘어" panose="020B0503020000020004" pitchFamily="50" charset="-127"/>
              </a:rPr>
              <a:t>박진효</a:t>
            </a:r>
            <a:r>
              <a:rPr lang="en-US" altLang="ko-KR" sz="2400" spc="-150" dirty="0">
                <a:latin typeface="나눔스퀘어" panose="020B0503020000020004" pitchFamily="50" charset="-127"/>
                <a:ea typeface="나눔스퀘어" panose="020B0503020000020004" pitchFamily="50" charset="-127"/>
              </a:rPr>
              <a:t>, </a:t>
            </a:r>
            <a:r>
              <a:rPr lang="ko-KR" altLang="en-US" sz="2400" spc="-150" dirty="0">
                <a:latin typeface="나눔스퀘어" panose="020B0503020000020004" pitchFamily="50" charset="-127"/>
                <a:ea typeface="나눔스퀘어" panose="020B0503020000020004" pitchFamily="50" charset="-127"/>
              </a:rPr>
              <a:t>송인우</a:t>
            </a:r>
            <a:r>
              <a:rPr lang="en-US" altLang="ko-KR" sz="2400" spc="-150" dirty="0">
                <a:latin typeface="나눔스퀘어" panose="020B0503020000020004" pitchFamily="50" charset="-127"/>
                <a:ea typeface="나눔스퀘어" panose="020B0503020000020004" pitchFamily="50" charset="-127"/>
              </a:rPr>
              <a:t>, </a:t>
            </a:r>
            <a:r>
              <a:rPr lang="ko-KR" altLang="en-US" sz="2400" spc="-150" dirty="0" err="1">
                <a:latin typeface="나눔스퀘어" panose="020B0503020000020004" pitchFamily="50" charset="-127"/>
                <a:ea typeface="나눔스퀘어" panose="020B0503020000020004" pitchFamily="50" charset="-127"/>
              </a:rPr>
              <a:t>원유빈</a:t>
            </a:r>
            <a:r>
              <a:rPr lang="en-US" altLang="ko-KR" sz="2400" spc="-150" dirty="0">
                <a:latin typeface="나눔스퀘어" panose="020B0503020000020004" pitchFamily="50" charset="-127"/>
                <a:ea typeface="나눔스퀘어" panose="020B0503020000020004" pitchFamily="50" charset="-127"/>
              </a:rPr>
              <a:t>, </a:t>
            </a:r>
            <a:r>
              <a:rPr lang="ko-KR" altLang="en-US" sz="2400" spc="-150" dirty="0" err="1">
                <a:latin typeface="나눔스퀘어" panose="020B0503020000020004" pitchFamily="50" charset="-127"/>
                <a:ea typeface="나눔스퀘어" panose="020B0503020000020004" pitchFamily="50" charset="-127"/>
              </a:rPr>
              <a:t>이창대</a:t>
            </a:r>
            <a:endParaRPr lang="ko-KR" altLang="en-US" sz="2400" spc="-150" dirty="0">
              <a:latin typeface="나눔스퀘어" panose="020B0503020000020004" pitchFamily="50" charset="-127"/>
              <a:ea typeface="나눔스퀘어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8CD518-798F-FEC0-88E9-59792DD83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895" y="318752"/>
            <a:ext cx="1198875" cy="116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55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0F0148-B3DE-4AB0-9A20-E712A05B525F}"/>
              </a:ext>
            </a:extLst>
          </p:cNvPr>
          <p:cNvSpPr txBox="1"/>
          <p:nvPr/>
        </p:nvSpPr>
        <p:spPr>
          <a:xfrm>
            <a:off x="498474" y="458056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/>
              <a:t>혼잡도 구현</a:t>
            </a:r>
            <a:r>
              <a:rPr lang="en-US" altLang="ko-KR" sz="2800" dirty="0"/>
              <a:t>(2)</a:t>
            </a:r>
            <a:endParaRPr lang="ko-KR" altLang="en-US" sz="2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0DE9AD-510E-4347-B595-BDB28599C8B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29EE39-84E7-420E-8037-0DDF510E41A5}"/>
              </a:ext>
            </a:extLst>
          </p:cNvPr>
          <p:cNvCxnSpPr>
            <a:cxnSpLocks/>
          </p:cNvCxnSpPr>
          <p:nvPr/>
        </p:nvCxnSpPr>
        <p:spPr>
          <a:xfrm>
            <a:off x="564311" y="1383143"/>
            <a:ext cx="1103630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FF72742-C469-4A1C-9C5A-14F3EF858643}"/>
              </a:ext>
            </a:extLst>
          </p:cNvPr>
          <p:cNvCxnSpPr>
            <a:cxnSpLocks/>
          </p:cNvCxnSpPr>
          <p:nvPr/>
        </p:nvCxnSpPr>
        <p:spPr>
          <a:xfrm>
            <a:off x="564311" y="2032779"/>
            <a:ext cx="1103630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64A0A9E-22CE-4E26-84B3-3EB02618173E}"/>
              </a:ext>
            </a:extLst>
          </p:cNvPr>
          <p:cNvSpPr txBox="1"/>
          <p:nvPr/>
        </p:nvSpPr>
        <p:spPr>
          <a:xfrm>
            <a:off x="379442" y="1538684"/>
            <a:ext cx="239300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spc="-12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2B9E98-C82B-49A5-AC90-22EE7F471670}"/>
              </a:ext>
            </a:extLst>
          </p:cNvPr>
          <p:cNvSpPr txBox="1"/>
          <p:nvPr/>
        </p:nvSpPr>
        <p:spPr>
          <a:xfrm>
            <a:off x="3509498" y="1538684"/>
            <a:ext cx="239300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spc="-12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31F1A0-C4AC-4FBC-9696-23C563BBF694}"/>
              </a:ext>
            </a:extLst>
          </p:cNvPr>
          <p:cNvSpPr txBox="1"/>
          <p:nvPr/>
        </p:nvSpPr>
        <p:spPr>
          <a:xfrm>
            <a:off x="8002711" y="1538684"/>
            <a:ext cx="239300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spc="-12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TASK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FFA21EA-1DC1-4A2B-96F8-62948741FFA1}"/>
              </a:ext>
            </a:extLst>
          </p:cNvPr>
          <p:cNvCxnSpPr>
            <a:cxnSpLocks/>
          </p:cNvCxnSpPr>
          <p:nvPr/>
        </p:nvCxnSpPr>
        <p:spPr>
          <a:xfrm>
            <a:off x="2940184" y="2332119"/>
            <a:ext cx="0" cy="43466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prstDash val="dash"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7B8E621-FEF8-427F-BBB4-4CD65F00F4E6}"/>
              </a:ext>
            </a:extLst>
          </p:cNvPr>
          <p:cNvCxnSpPr>
            <a:cxnSpLocks/>
          </p:cNvCxnSpPr>
          <p:nvPr/>
        </p:nvCxnSpPr>
        <p:spPr>
          <a:xfrm>
            <a:off x="6461914" y="2346918"/>
            <a:ext cx="0" cy="4331889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prstDash val="dash"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DDD127FE-EC29-D5C5-24EC-C4E513B58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1" y="2423918"/>
            <a:ext cx="1515843" cy="2784201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36D5D462-49A7-937A-A57E-EBC24D420701}"/>
              </a:ext>
            </a:extLst>
          </p:cNvPr>
          <p:cNvGrpSpPr/>
          <p:nvPr/>
        </p:nvGrpSpPr>
        <p:grpSpPr>
          <a:xfrm>
            <a:off x="646860" y="5530451"/>
            <a:ext cx="1936222" cy="924698"/>
            <a:chOff x="617198" y="5528391"/>
            <a:chExt cx="1936222" cy="92469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665EEBE-B508-6D93-1229-718CB297B8BF}"/>
                </a:ext>
              </a:extLst>
            </p:cNvPr>
            <p:cNvSpPr/>
            <p:nvPr/>
          </p:nvSpPr>
          <p:spPr>
            <a:xfrm>
              <a:off x="617198" y="5528391"/>
              <a:ext cx="1936222" cy="924698"/>
            </a:xfrm>
            <a:prstGeom prst="rect">
              <a:avLst/>
            </a:prstGeom>
            <a:solidFill>
              <a:srgbClr val="ECC0BA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14FA98C-5353-C096-F5DC-1E3460EEAB4E}"/>
                </a:ext>
              </a:extLst>
            </p:cNvPr>
            <p:cNvSpPr txBox="1"/>
            <p:nvPr/>
          </p:nvSpPr>
          <p:spPr>
            <a:xfrm>
              <a:off x="695467" y="5541996"/>
              <a:ext cx="1779683" cy="83099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>
                <a:lnSpc>
                  <a:spcPct val="200000"/>
                </a:lnSpc>
              </a:pPr>
              <a:r>
                <a:rPr lang="ko-KR" altLang="en-US" b="1" dirty="0"/>
                <a:t>그래프 </a:t>
              </a:r>
              <a:r>
                <a:rPr lang="ko-KR" altLang="en-US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순간기울기</a:t>
              </a:r>
              <a:r>
                <a:rPr lang="ko-KR" altLang="en-US" b="1" dirty="0" err="1"/>
                <a:t>로</a:t>
              </a:r>
              <a:endParaRPr lang="en-US" altLang="ko-KR" b="1" dirty="0"/>
            </a:p>
            <a:p>
              <a:pPr algn="ctr"/>
              <a:r>
                <a:rPr lang="ko-KR" altLang="en-US" b="1" dirty="0" err="1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출입량</a:t>
              </a:r>
              <a:r>
                <a:rPr lang="ko-KR" altLang="en-US" b="1" dirty="0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b="1" dirty="0"/>
                <a:t>측정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016FA71-908A-4F73-B251-41C1FFA60C19}"/>
              </a:ext>
            </a:extLst>
          </p:cNvPr>
          <p:cNvGrpSpPr/>
          <p:nvPr/>
        </p:nvGrpSpPr>
        <p:grpSpPr>
          <a:xfrm>
            <a:off x="3592604" y="2222332"/>
            <a:ext cx="2247279" cy="4479164"/>
            <a:chOff x="8957413" y="2251396"/>
            <a:chExt cx="2247279" cy="447916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874DFD1-8753-AD8F-3C04-98FEFF5FE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413" y="2251396"/>
              <a:ext cx="2247279" cy="4479164"/>
            </a:xfrm>
            <a:prstGeom prst="rect">
              <a:avLst/>
            </a:prstGeom>
          </p:spPr>
        </p:pic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6B601048-1E64-76F0-81D4-73812941F05A}"/>
                </a:ext>
              </a:extLst>
            </p:cNvPr>
            <p:cNvSpPr/>
            <p:nvPr/>
          </p:nvSpPr>
          <p:spPr>
            <a:xfrm>
              <a:off x="9178505" y="3338417"/>
              <a:ext cx="1802930" cy="94891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2CFC17-944F-3A40-A7B6-C802EC9DCADA}"/>
              </a:ext>
            </a:extLst>
          </p:cNvPr>
          <p:cNvCxnSpPr>
            <a:cxnSpLocks/>
            <a:stCxn id="32" idx="3"/>
            <a:endCxn id="37" idx="1"/>
          </p:cNvCxnSpPr>
          <p:nvPr/>
        </p:nvCxnSpPr>
        <p:spPr>
          <a:xfrm flipV="1">
            <a:off x="2583082" y="3783809"/>
            <a:ext cx="1230614" cy="22089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553DE9-AE41-977C-2FBB-857CC6016ACB}"/>
              </a:ext>
            </a:extLst>
          </p:cNvPr>
          <p:cNvSpPr/>
          <p:nvPr/>
        </p:nvSpPr>
        <p:spPr>
          <a:xfrm>
            <a:off x="7011847" y="2407425"/>
            <a:ext cx="4406167" cy="4171611"/>
          </a:xfrm>
          <a:prstGeom prst="rect">
            <a:avLst/>
          </a:prstGeom>
          <a:solidFill>
            <a:srgbClr val="ECC0BA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6145130-B95A-9D91-8D8E-788B9085A8CD}"/>
              </a:ext>
            </a:extLst>
          </p:cNvPr>
          <p:cNvGrpSpPr/>
          <p:nvPr/>
        </p:nvGrpSpPr>
        <p:grpSpPr>
          <a:xfrm>
            <a:off x="7325491" y="2792776"/>
            <a:ext cx="3675524" cy="369332"/>
            <a:chOff x="7282361" y="2792776"/>
            <a:chExt cx="3675524" cy="369332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5E5536A-EA83-4BFA-F6A0-F11F445DF983}"/>
                </a:ext>
              </a:extLst>
            </p:cNvPr>
            <p:cNvSpPr/>
            <p:nvPr/>
          </p:nvSpPr>
          <p:spPr>
            <a:xfrm>
              <a:off x="7282361" y="2795232"/>
              <a:ext cx="356673" cy="35667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59545A0-0334-1CBF-1233-FFD7EE1CCB2E}"/>
                </a:ext>
              </a:extLst>
            </p:cNvPr>
            <p:cNvSpPr txBox="1"/>
            <p:nvPr/>
          </p:nvSpPr>
          <p:spPr>
            <a:xfrm>
              <a:off x="7712689" y="2792776"/>
              <a:ext cx="3245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동시에 입장</a:t>
              </a:r>
              <a:r>
                <a:rPr lang="en-US" altLang="ko-KR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/</a:t>
              </a:r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퇴장하는 경우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BBF1F31-C4C4-8C0D-E665-351AE2A0CEBD}"/>
              </a:ext>
            </a:extLst>
          </p:cNvPr>
          <p:cNvGrpSpPr/>
          <p:nvPr/>
        </p:nvGrpSpPr>
        <p:grpSpPr>
          <a:xfrm>
            <a:off x="7325489" y="3497968"/>
            <a:ext cx="3904129" cy="376500"/>
            <a:chOff x="7282359" y="3497968"/>
            <a:chExt cx="3904129" cy="3765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919528C-C83F-7DD7-D760-1E3D62BF8054}"/>
                </a:ext>
              </a:extLst>
            </p:cNvPr>
            <p:cNvSpPr/>
            <p:nvPr/>
          </p:nvSpPr>
          <p:spPr>
            <a:xfrm>
              <a:off x="7282359" y="3497968"/>
              <a:ext cx="356673" cy="35667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0B44A5-0EA3-6B72-0882-67CE501036C6}"/>
                </a:ext>
              </a:extLst>
            </p:cNvPr>
            <p:cNvSpPr txBox="1"/>
            <p:nvPr/>
          </p:nvSpPr>
          <p:spPr>
            <a:xfrm>
              <a:off x="7712690" y="3505136"/>
              <a:ext cx="3473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입장자와 퇴장자가 맞물릴 경우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F9431BC-3EC9-EFAF-CD56-14E27E5AC231}"/>
              </a:ext>
            </a:extLst>
          </p:cNvPr>
          <p:cNvGrpSpPr/>
          <p:nvPr/>
        </p:nvGrpSpPr>
        <p:grpSpPr>
          <a:xfrm>
            <a:off x="7317021" y="4209167"/>
            <a:ext cx="3912594" cy="375345"/>
            <a:chOff x="7273891" y="4209167"/>
            <a:chExt cx="3912594" cy="375345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FA981C8-EB18-EF74-0037-74607FA8DF41}"/>
                </a:ext>
              </a:extLst>
            </p:cNvPr>
            <p:cNvSpPr/>
            <p:nvPr/>
          </p:nvSpPr>
          <p:spPr>
            <a:xfrm>
              <a:off x="7273891" y="4209167"/>
              <a:ext cx="356673" cy="35667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AA2B5D-9A73-5F98-AEF0-21CB546F43C4}"/>
                </a:ext>
              </a:extLst>
            </p:cNvPr>
            <p:cNvSpPr txBox="1"/>
            <p:nvPr/>
          </p:nvSpPr>
          <p:spPr>
            <a:xfrm>
              <a:off x="7712687" y="4215180"/>
              <a:ext cx="3473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기기 앞에 계속 서 있는 경우</a:t>
              </a:r>
            </a:p>
          </p:txBody>
        </p: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C956F496-783B-F910-C6BD-B470FEB4D2EE}"/>
              </a:ext>
            </a:extLst>
          </p:cNvPr>
          <p:cNvSpPr/>
          <p:nvPr/>
        </p:nvSpPr>
        <p:spPr>
          <a:xfrm>
            <a:off x="9230979" y="4796499"/>
            <a:ext cx="118399" cy="11839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32225DD-8FB6-3D69-6175-E5C87DE3BD12}"/>
              </a:ext>
            </a:extLst>
          </p:cNvPr>
          <p:cNvSpPr/>
          <p:nvPr/>
        </p:nvSpPr>
        <p:spPr>
          <a:xfrm>
            <a:off x="9230975" y="5058966"/>
            <a:ext cx="118399" cy="11839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B5FAD5C-FCE7-C476-25E9-E2826B6898D1}"/>
              </a:ext>
            </a:extLst>
          </p:cNvPr>
          <p:cNvSpPr/>
          <p:nvPr/>
        </p:nvSpPr>
        <p:spPr>
          <a:xfrm>
            <a:off x="9230973" y="5338366"/>
            <a:ext cx="118399" cy="11839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193C96-376B-9E5B-C60C-7E0C55DC7DE4}"/>
              </a:ext>
            </a:extLst>
          </p:cNvPr>
          <p:cNvSpPr txBox="1"/>
          <p:nvPr/>
        </p:nvSpPr>
        <p:spPr>
          <a:xfrm>
            <a:off x="7682162" y="5585359"/>
            <a:ext cx="319900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세미나룸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사전 테스트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한경관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 테스트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1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8" grpId="0" animBg="1"/>
      <p:bldP spid="40" grpId="0" animBg="1"/>
      <p:bldP spid="41" grpId="0" animBg="1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B3FDF3E1-0EFC-58DA-6126-74C0D7327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624" y="1406366"/>
            <a:ext cx="2542119" cy="51112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511F22-28BD-6856-C05E-56C9E3C45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6" y="1404673"/>
            <a:ext cx="2514787" cy="5116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0F0148-B3DE-4AB0-9A20-E712A05B525F}"/>
              </a:ext>
            </a:extLst>
          </p:cNvPr>
          <p:cNvSpPr txBox="1"/>
          <p:nvPr/>
        </p:nvSpPr>
        <p:spPr>
          <a:xfrm>
            <a:off x="498474" y="458056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/>
              <a:t>부가 기능</a:t>
            </a:r>
            <a:r>
              <a:rPr lang="en-US" altLang="ko-KR" sz="2800" dirty="0"/>
              <a:t>(1): </a:t>
            </a:r>
            <a:r>
              <a:rPr lang="ko-KR" altLang="en-US" sz="2800" dirty="0"/>
              <a:t>데이터 시각화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0DE9AD-510E-4347-B595-BDB28599C8B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CAE436-1B13-CCD8-5FFE-2D0510463D73}"/>
              </a:ext>
            </a:extLst>
          </p:cNvPr>
          <p:cNvSpPr/>
          <p:nvPr/>
        </p:nvSpPr>
        <p:spPr>
          <a:xfrm>
            <a:off x="7157930" y="2258530"/>
            <a:ext cx="4406167" cy="3580997"/>
          </a:xfrm>
          <a:prstGeom prst="rect">
            <a:avLst/>
          </a:prstGeom>
          <a:solidFill>
            <a:srgbClr val="ECC0BA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875D407-D87F-8247-36A6-CEB09E1A6D22}"/>
              </a:ext>
            </a:extLst>
          </p:cNvPr>
          <p:cNvGrpSpPr/>
          <p:nvPr/>
        </p:nvGrpSpPr>
        <p:grpSpPr>
          <a:xfrm>
            <a:off x="7471574" y="2559210"/>
            <a:ext cx="3675524" cy="869790"/>
            <a:chOff x="7282361" y="2708106"/>
            <a:chExt cx="3675524" cy="86979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2E4D12A-39A3-3DD0-9585-59312D6C00A4}"/>
                </a:ext>
              </a:extLst>
            </p:cNvPr>
            <p:cNvSpPr/>
            <p:nvPr/>
          </p:nvSpPr>
          <p:spPr>
            <a:xfrm>
              <a:off x="7282361" y="2795232"/>
              <a:ext cx="356673" cy="35667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6E928B6-664F-DFBE-8E05-53BD60B5AACA}"/>
                </a:ext>
              </a:extLst>
            </p:cNvPr>
            <p:cNvSpPr txBox="1"/>
            <p:nvPr/>
          </p:nvSpPr>
          <p:spPr>
            <a:xfrm>
              <a:off x="7712689" y="2708106"/>
              <a:ext cx="3245196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당일 혼잡도를 시간별로</a:t>
              </a:r>
              <a:endPara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그래프를 통해 시각화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15C45CC-B5A0-DCEF-2B91-C2E05C92B1F7}"/>
              </a:ext>
            </a:extLst>
          </p:cNvPr>
          <p:cNvGrpSpPr/>
          <p:nvPr/>
        </p:nvGrpSpPr>
        <p:grpSpPr>
          <a:xfrm>
            <a:off x="7471572" y="3584838"/>
            <a:ext cx="4092525" cy="869790"/>
            <a:chOff x="7282359" y="3411999"/>
            <a:chExt cx="4092525" cy="86979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0516A1A-FED1-8483-B283-38C6ABFD8023}"/>
                </a:ext>
              </a:extLst>
            </p:cNvPr>
            <p:cNvSpPr/>
            <p:nvPr/>
          </p:nvSpPr>
          <p:spPr>
            <a:xfrm>
              <a:off x="7282359" y="3497968"/>
              <a:ext cx="356673" cy="35667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0FB78C-7079-D7E1-D24F-14C73C456F9B}"/>
                </a:ext>
              </a:extLst>
            </p:cNvPr>
            <p:cNvSpPr txBox="1"/>
            <p:nvPr/>
          </p:nvSpPr>
          <p:spPr>
            <a:xfrm>
              <a:off x="7712690" y="3411999"/>
              <a:ext cx="3662194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날짜별로 기록되어 있는 혼잡도를</a:t>
              </a:r>
              <a:endPara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그래프를 통해 시각화</a:t>
              </a:r>
              <a:r>
                <a:rPr lang="en-US" altLang="ko-KR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</a:t>
              </a:r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한경관 측정</a:t>
              </a:r>
              <a:r>
                <a:rPr lang="en-US" altLang="ko-KR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)</a:t>
              </a:r>
              <a:endPara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AF317B5-B2E9-CDEA-8157-B1D0A2CE8BA7}"/>
              </a:ext>
            </a:extLst>
          </p:cNvPr>
          <p:cNvGrpSpPr/>
          <p:nvPr/>
        </p:nvGrpSpPr>
        <p:grpSpPr>
          <a:xfrm>
            <a:off x="7463104" y="4591218"/>
            <a:ext cx="3912594" cy="869790"/>
            <a:chOff x="7273891" y="4122043"/>
            <a:chExt cx="3912594" cy="869790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D73F23A-86C4-D044-E884-5A7F45124F15}"/>
                </a:ext>
              </a:extLst>
            </p:cNvPr>
            <p:cNvSpPr/>
            <p:nvPr/>
          </p:nvSpPr>
          <p:spPr>
            <a:xfrm>
              <a:off x="7273891" y="4209167"/>
              <a:ext cx="356673" cy="35667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696C001-B5CE-7EF2-676D-CB0D0FA28237}"/>
                </a:ext>
              </a:extLst>
            </p:cNvPr>
            <p:cNvSpPr txBox="1"/>
            <p:nvPr/>
          </p:nvSpPr>
          <p:spPr>
            <a:xfrm>
              <a:off x="7712687" y="4122043"/>
              <a:ext cx="3473798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얼만큼의 시간 단위로 시각화</a:t>
              </a:r>
              <a:endPara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할 것인지는 논의 중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1778E8C-8C8D-4A31-2A52-0A81A7885CE2}"/>
              </a:ext>
            </a:extLst>
          </p:cNvPr>
          <p:cNvSpPr/>
          <p:nvPr/>
        </p:nvSpPr>
        <p:spPr>
          <a:xfrm>
            <a:off x="514533" y="3708835"/>
            <a:ext cx="2883081" cy="2959383"/>
          </a:xfrm>
          <a:prstGeom prst="rect">
            <a:avLst/>
          </a:prstGeom>
          <a:noFill/>
          <a:ln w="38100">
            <a:solidFill>
              <a:srgbClr val="B140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ECA8F8-52AB-E9F5-68CD-155E577CF75E}"/>
              </a:ext>
            </a:extLst>
          </p:cNvPr>
          <p:cNvSpPr/>
          <p:nvPr/>
        </p:nvSpPr>
        <p:spPr>
          <a:xfrm>
            <a:off x="3739372" y="3708835"/>
            <a:ext cx="2883081" cy="2959383"/>
          </a:xfrm>
          <a:prstGeom prst="rect">
            <a:avLst/>
          </a:prstGeom>
          <a:noFill/>
          <a:ln w="38100">
            <a:solidFill>
              <a:srgbClr val="B140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54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0F0148-B3DE-4AB0-9A20-E712A05B525F}"/>
              </a:ext>
            </a:extLst>
          </p:cNvPr>
          <p:cNvSpPr txBox="1"/>
          <p:nvPr/>
        </p:nvSpPr>
        <p:spPr>
          <a:xfrm>
            <a:off x="498474" y="458056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/>
              <a:t>부가 기능</a:t>
            </a:r>
            <a:r>
              <a:rPr lang="en-US" altLang="ko-KR" sz="2800" dirty="0"/>
              <a:t>(2): </a:t>
            </a:r>
            <a:r>
              <a:rPr lang="ko-KR" altLang="en-US" sz="2800" dirty="0"/>
              <a:t>웹 코딩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0DE9AD-510E-4347-B595-BDB28599C8B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37694D0-70FE-9ED4-FBC8-02B98CEAD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11" y="1404674"/>
            <a:ext cx="2567239" cy="51168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0344637-9559-2E60-1B27-3A980C251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930" y="1404675"/>
            <a:ext cx="2499291" cy="51168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1778E8C-8C8D-4A31-2A52-0A81A7885CE2}"/>
              </a:ext>
            </a:extLst>
          </p:cNvPr>
          <p:cNvSpPr/>
          <p:nvPr/>
        </p:nvSpPr>
        <p:spPr>
          <a:xfrm>
            <a:off x="514533" y="3708835"/>
            <a:ext cx="2883081" cy="2959383"/>
          </a:xfrm>
          <a:prstGeom prst="rect">
            <a:avLst/>
          </a:prstGeom>
          <a:noFill/>
          <a:ln w="38100">
            <a:solidFill>
              <a:srgbClr val="B140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ECA8F8-52AB-E9F5-68CD-155E577CF75E}"/>
              </a:ext>
            </a:extLst>
          </p:cNvPr>
          <p:cNvSpPr/>
          <p:nvPr/>
        </p:nvSpPr>
        <p:spPr>
          <a:xfrm>
            <a:off x="3739372" y="3708835"/>
            <a:ext cx="2883081" cy="2959383"/>
          </a:xfrm>
          <a:prstGeom prst="rect">
            <a:avLst/>
          </a:prstGeom>
          <a:noFill/>
          <a:ln w="38100">
            <a:solidFill>
              <a:srgbClr val="B140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FD3EC6-8171-4B4B-505A-BF936A3A8F62}"/>
              </a:ext>
            </a:extLst>
          </p:cNvPr>
          <p:cNvSpPr/>
          <p:nvPr/>
        </p:nvSpPr>
        <p:spPr>
          <a:xfrm>
            <a:off x="7207983" y="1809796"/>
            <a:ext cx="4406167" cy="2959381"/>
          </a:xfrm>
          <a:prstGeom prst="rect">
            <a:avLst/>
          </a:prstGeom>
          <a:solidFill>
            <a:srgbClr val="ECC0BA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2FF053-72F6-217C-551E-B11E0172EF3D}"/>
              </a:ext>
            </a:extLst>
          </p:cNvPr>
          <p:cNvGrpSpPr/>
          <p:nvPr/>
        </p:nvGrpSpPr>
        <p:grpSpPr>
          <a:xfrm>
            <a:off x="7521627" y="2110476"/>
            <a:ext cx="3675524" cy="858761"/>
            <a:chOff x="7282361" y="2708106"/>
            <a:chExt cx="3675524" cy="858761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0631133-5B0F-4D16-AE82-78AEB3971007}"/>
                </a:ext>
              </a:extLst>
            </p:cNvPr>
            <p:cNvSpPr/>
            <p:nvPr/>
          </p:nvSpPr>
          <p:spPr>
            <a:xfrm>
              <a:off x="7282361" y="2795232"/>
              <a:ext cx="356673" cy="35667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3A6EE4-C991-042E-E8DF-C875A0BD3ECD}"/>
                </a:ext>
              </a:extLst>
            </p:cNvPr>
            <p:cNvSpPr txBox="1"/>
            <p:nvPr/>
          </p:nvSpPr>
          <p:spPr>
            <a:xfrm>
              <a:off x="7712689" y="2708106"/>
              <a:ext cx="3245196" cy="858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주간 식단표를 크롤링하여</a:t>
              </a:r>
              <a:endPara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당일 음식 메뉴 정보 제공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170C2E2-8728-BAB1-1DF1-0E52E3743DA0}"/>
              </a:ext>
            </a:extLst>
          </p:cNvPr>
          <p:cNvGrpSpPr/>
          <p:nvPr/>
        </p:nvGrpSpPr>
        <p:grpSpPr>
          <a:xfrm>
            <a:off x="7521625" y="3136104"/>
            <a:ext cx="4092525" cy="1274260"/>
            <a:chOff x="7282359" y="3411999"/>
            <a:chExt cx="4092525" cy="127426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57B978A-219A-9390-35A0-DD4D78D16D08}"/>
                </a:ext>
              </a:extLst>
            </p:cNvPr>
            <p:cNvSpPr/>
            <p:nvPr/>
          </p:nvSpPr>
          <p:spPr>
            <a:xfrm>
              <a:off x="7282359" y="3497968"/>
              <a:ext cx="356673" cy="35667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2A192F-BE06-9807-C2AA-12A766611D50}"/>
                </a:ext>
              </a:extLst>
            </p:cNvPr>
            <p:cNvSpPr txBox="1"/>
            <p:nvPr/>
          </p:nvSpPr>
          <p:spPr>
            <a:xfrm>
              <a:off x="7712690" y="3411999"/>
              <a:ext cx="3662194" cy="1274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식사 예정 버튼을 통해</a:t>
              </a:r>
              <a:r>
                <a:rPr lang="en-US" altLang="ko-KR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식당에 가고</a:t>
              </a:r>
              <a:endPara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있는 인원</a:t>
              </a:r>
              <a:r>
                <a:rPr lang="en-US" altLang="ko-KR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</a:t>
              </a:r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본인 포함</a:t>
              </a:r>
              <a:r>
                <a:rPr lang="en-US" altLang="ko-KR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) </a:t>
              </a:r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파악 가능</a:t>
              </a:r>
              <a:endPara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(10</a:t>
              </a:r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분 뒤 자동 취소</a:t>
              </a:r>
              <a:r>
                <a:rPr lang="en-US" altLang="ko-KR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)</a:t>
              </a:r>
              <a:endPara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7A7C62-F360-1CB9-7C6A-D559D93D623F}"/>
              </a:ext>
            </a:extLst>
          </p:cNvPr>
          <p:cNvSpPr/>
          <p:nvPr/>
        </p:nvSpPr>
        <p:spPr>
          <a:xfrm>
            <a:off x="7207983" y="5078931"/>
            <a:ext cx="4406167" cy="14441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Django, Python, HTML/CSS, JS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83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4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4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CDAC2B-02E5-CF9F-1AC4-F57E7E0CF046}"/>
              </a:ext>
            </a:extLst>
          </p:cNvPr>
          <p:cNvSpPr txBox="1"/>
          <p:nvPr/>
        </p:nvSpPr>
        <p:spPr>
          <a:xfrm>
            <a:off x="800100" y="2823170"/>
            <a:ext cx="2565400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rgbClr val="FBFB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5400" spc="-150" dirty="0">
              <a:solidFill>
                <a:srgbClr val="FBFBF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868C1-BE51-1955-B09B-001D7346D4FE}"/>
              </a:ext>
            </a:extLst>
          </p:cNvPr>
          <p:cNvSpPr txBox="1"/>
          <p:nvPr/>
        </p:nvSpPr>
        <p:spPr>
          <a:xfrm>
            <a:off x="889000" y="3854222"/>
            <a:ext cx="472440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20" dirty="0">
                <a:solidFill>
                  <a:srgbClr val="FBFBF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  구성원과  대략적인 프로젝트 일정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97F2624-BA33-4929-2BDF-3236DE1B69BE}"/>
              </a:ext>
            </a:extLst>
          </p:cNvPr>
          <p:cNvCxnSpPr>
            <a:cxnSpLocks/>
          </p:cNvCxnSpPr>
          <p:nvPr/>
        </p:nvCxnSpPr>
        <p:spPr>
          <a:xfrm>
            <a:off x="889000" y="3746500"/>
            <a:ext cx="5140864" cy="0"/>
          </a:xfrm>
          <a:prstGeom prst="line">
            <a:avLst/>
          </a:prstGeom>
          <a:ln>
            <a:solidFill>
              <a:srgbClr val="FBFBFB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E5F07B9-73AC-64F1-9648-588B55C04E4F}"/>
              </a:ext>
            </a:extLst>
          </p:cNvPr>
          <p:cNvSpPr txBox="1"/>
          <p:nvPr/>
        </p:nvSpPr>
        <p:spPr>
          <a:xfrm>
            <a:off x="1775134" y="2930892"/>
            <a:ext cx="481330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FBFB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구성  및  타임라인</a:t>
            </a:r>
          </a:p>
        </p:txBody>
      </p:sp>
    </p:spTree>
    <p:extLst>
      <p:ext uri="{BB962C8B-B14F-4D97-AF65-F5344CB8AC3E}">
        <p14:creationId xmlns:p14="http://schemas.microsoft.com/office/powerpoint/2010/main" val="2467262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577850" y="520884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/>
              <a:t>팀 구성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50ECE-C505-4FBB-8285-49134B08487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B5803BE7-F26D-497A-90DB-5E0F103A0E55}"/>
              </a:ext>
            </a:extLst>
          </p:cNvPr>
          <p:cNvGrpSpPr/>
          <p:nvPr/>
        </p:nvGrpSpPr>
        <p:grpSpPr>
          <a:xfrm>
            <a:off x="2435225" y="1631600"/>
            <a:ext cx="5657850" cy="887799"/>
            <a:chOff x="577850" y="1879600"/>
            <a:chExt cx="4870450" cy="887799"/>
          </a:xfrm>
          <a:scene3d>
            <a:camera prst="obliqueTopLeft"/>
            <a:lightRig rig="threePt" dir="t"/>
          </a:scene3d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8B6840-92A1-4022-A7DE-6867AB232D97}"/>
                </a:ext>
              </a:extLst>
            </p:cNvPr>
            <p:cNvSpPr txBox="1"/>
            <p:nvPr/>
          </p:nvSpPr>
          <p:spPr>
            <a:xfrm>
              <a:off x="577850" y="1879600"/>
              <a:ext cx="329565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경제학과 </a:t>
              </a:r>
              <a:r>
                <a:rPr lang="en-US" altLang="ko-KR" sz="2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18</a:t>
              </a:r>
              <a:r>
                <a:rPr lang="ko-KR" alt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학번  </a:t>
              </a:r>
              <a:r>
                <a:rPr lang="ko-KR" altLang="en-US" sz="21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박진효</a:t>
              </a:r>
              <a:endPara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52589A-F866-43BA-B17D-019B1A58ADA0}"/>
                </a:ext>
              </a:extLst>
            </p:cNvPr>
            <p:cNvSpPr txBox="1"/>
            <p:nvPr/>
          </p:nvSpPr>
          <p:spPr>
            <a:xfrm>
              <a:off x="577850" y="2398067"/>
              <a:ext cx="4870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 담당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732A6C-2651-A942-A56E-D58220A4E80E}"/>
              </a:ext>
            </a:extLst>
          </p:cNvPr>
          <p:cNvGrpSpPr/>
          <p:nvPr/>
        </p:nvGrpSpPr>
        <p:grpSpPr>
          <a:xfrm>
            <a:off x="2339975" y="3490310"/>
            <a:ext cx="5657850" cy="887799"/>
            <a:chOff x="577850" y="1879600"/>
            <a:chExt cx="4870450" cy="887799"/>
          </a:xfrm>
          <a:scene3d>
            <a:camera prst="obliqueTopLeft"/>
            <a:lightRig rig="threePt" dir="t"/>
          </a:scene3d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2FFECE-91DD-8A07-0F8B-15A6BBB9137C}"/>
                </a:ext>
              </a:extLst>
            </p:cNvPr>
            <p:cNvSpPr txBox="1"/>
            <p:nvPr/>
          </p:nvSpPr>
          <p:spPr>
            <a:xfrm>
              <a:off x="577850" y="1879600"/>
              <a:ext cx="329565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사회복지학과 </a:t>
              </a:r>
              <a:r>
                <a:rPr lang="en-US" altLang="ko-KR" sz="2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21</a:t>
              </a:r>
              <a:r>
                <a:rPr lang="ko-KR" alt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학번  </a:t>
              </a:r>
              <a:r>
                <a:rPr lang="ko-KR" altLang="en-US" sz="21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원유빈</a:t>
              </a:r>
              <a:endPara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64B9E5-C3C8-158B-A137-AC886E726EEB}"/>
                </a:ext>
              </a:extLst>
            </p:cNvPr>
            <p:cNvSpPr txBox="1"/>
            <p:nvPr/>
          </p:nvSpPr>
          <p:spPr>
            <a:xfrm>
              <a:off x="577850" y="2398067"/>
              <a:ext cx="4870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디자인 담당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C215A6A-B4A8-7795-1135-792479069B31}"/>
              </a:ext>
            </a:extLst>
          </p:cNvPr>
          <p:cNvGrpSpPr/>
          <p:nvPr/>
        </p:nvGrpSpPr>
        <p:grpSpPr>
          <a:xfrm>
            <a:off x="2339975" y="5229102"/>
            <a:ext cx="5657850" cy="887799"/>
            <a:chOff x="577850" y="1879600"/>
            <a:chExt cx="4870450" cy="887799"/>
          </a:xfrm>
          <a:scene3d>
            <a:camera prst="obliqueTopLeft"/>
            <a:lightRig rig="threePt" dir="t"/>
          </a:scene3d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515CD05-E188-DAC1-7856-A220B8B91700}"/>
                </a:ext>
              </a:extLst>
            </p:cNvPr>
            <p:cNvSpPr txBox="1"/>
            <p:nvPr/>
          </p:nvSpPr>
          <p:spPr>
            <a:xfrm>
              <a:off x="577850" y="1879600"/>
              <a:ext cx="329565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컴퓨터과학과 </a:t>
              </a:r>
              <a:r>
                <a:rPr lang="en-US" altLang="ko-KR" sz="2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21</a:t>
              </a:r>
              <a:r>
                <a:rPr lang="ko-KR" alt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학번  김진주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48132A-AF42-8986-46C3-0B6D4FE7E778}"/>
                </a:ext>
              </a:extLst>
            </p:cNvPr>
            <p:cNvSpPr txBox="1"/>
            <p:nvPr/>
          </p:nvSpPr>
          <p:spPr>
            <a:xfrm>
              <a:off x="577850" y="2398067"/>
              <a:ext cx="4870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개발 담당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863C20A-1156-1A12-5FB3-645EF5C1B84A}"/>
              </a:ext>
            </a:extLst>
          </p:cNvPr>
          <p:cNvGrpSpPr/>
          <p:nvPr/>
        </p:nvGrpSpPr>
        <p:grpSpPr>
          <a:xfrm>
            <a:off x="7721600" y="2563582"/>
            <a:ext cx="5657850" cy="887799"/>
            <a:chOff x="577850" y="1879600"/>
            <a:chExt cx="4870450" cy="887799"/>
          </a:xfrm>
          <a:scene3d>
            <a:camera prst="obliqueTopLeft"/>
            <a:lightRig rig="threePt" dir="t"/>
          </a:scene3d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940B02-1BC0-096A-F556-C4B0F337F551}"/>
                </a:ext>
              </a:extLst>
            </p:cNvPr>
            <p:cNvSpPr txBox="1"/>
            <p:nvPr/>
          </p:nvSpPr>
          <p:spPr>
            <a:xfrm>
              <a:off x="577850" y="1879600"/>
              <a:ext cx="329565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기계공학과 </a:t>
              </a:r>
              <a:r>
                <a:rPr lang="en-US" altLang="ko-KR" sz="2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19</a:t>
              </a:r>
              <a:r>
                <a:rPr lang="ko-KR" alt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학번  송인우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23C430-60B3-1B07-21B4-315B8960703F}"/>
                </a:ext>
              </a:extLst>
            </p:cNvPr>
            <p:cNvSpPr txBox="1"/>
            <p:nvPr/>
          </p:nvSpPr>
          <p:spPr>
            <a:xfrm>
              <a:off x="577850" y="2398067"/>
              <a:ext cx="4870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개발 담당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31A8E52-BE78-C2CD-54E9-2F6F8D5D512D}"/>
              </a:ext>
            </a:extLst>
          </p:cNvPr>
          <p:cNvGrpSpPr/>
          <p:nvPr/>
        </p:nvGrpSpPr>
        <p:grpSpPr>
          <a:xfrm>
            <a:off x="7721600" y="4528030"/>
            <a:ext cx="5657850" cy="887799"/>
            <a:chOff x="577850" y="1879600"/>
            <a:chExt cx="4870450" cy="887799"/>
          </a:xfrm>
          <a:scene3d>
            <a:camera prst="obliqueTopLeft"/>
            <a:lightRig rig="threePt" dir="t"/>
          </a:scene3d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2761B2-3658-26F6-0A32-F29DA826C8A4}"/>
                </a:ext>
              </a:extLst>
            </p:cNvPr>
            <p:cNvSpPr txBox="1"/>
            <p:nvPr/>
          </p:nvSpPr>
          <p:spPr>
            <a:xfrm>
              <a:off x="577850" y="1879600"/>
              <a:ext cx="329565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창의기술경영학과 </a:t>
              </a:r>
              <a:r>
                <a:rPr lang="en-US" altLang="ko-KR" sz="2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17</a:t>
              </a:r>
              <a:r>
                <a:rPr lang="ko-KR" alt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학번  </a:t>
              </a:r>
              <a:r>
                <a:rPr lang="ko-KR" altLang="en-US" sz="21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이창대</a:t>
              </a:r>
              <a:endPara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2D98FD-6834-715F-7D01-9423D8016A17}"/>
                </a:ext>
              </a:extLst>
            </p:cNvPr>
            <p:cNvSpPr txBox="1"/>
            <p:nvPr/>
          </p:nvSpPr>
          <p:spPr>
            <a:xfrm>
              <a:off x="577850" y="2398067"/>
              <a:ext cx="4870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개발 담당</a:t>
              </a:r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41E4049C-5412-D33B-8D48-40C21230B15E}"/>
              </a:ext>
            </a:extLst>
          </p:cNvPr>
          <p:cNvSpPr/>
          <p:nvPr/>
        </p:nvSpPr>
        <p:spPr>
          <a:xfrm>
            <a:off x="654050" y="3082049"/>
            <a:ext cx="1517650" cy="147956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8BCBD23-7915-717E-E059-24F904FAF773}"/>
              </a:ext>
            </a:extLst>
          </p:cNvPr>
          <p:cNvSpPr/>
          <p:nvPr/>
        </p:nvSpPr>
        <p:spPr>
          <a:xfrm>
            <a:off x="5997575" y="2202940"/>
            <a:ext cx="1517650" cy="147956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D27E96A-7AF7-5DDD-2107-A89D21884274}"/>
              </a:ext>
            </a:extLst>
          </p:cNvPr>
          <p:cNvSpPr/>
          <p:nvPr/>
        </p:nvSpPr>
        <p:spPr>
          <a:xfrm>
            <a:off x="654050" y="1309369"/>
            <a:ext cx="1517650" cy="147956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6F2FDD4-9643-0D92-5599-FFC69657E48C}"/>
              </a:ext>
            </a:extLst>
          </p:cNvPr>
          <p:cNvSpPr/>
          <p:nvPr/>
        </p:nvSpPr>
        <p:spPr>
          <a:xfrm>
            <a:off x="5997575" y="4136966"/>
            <a:ext cx="1517650" cy="147956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6D0A02-F514-075B-94CE-BFDE321F2F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307" t="28106" r="8199"/>
          <a:stretch/>
        </p:blipFill>
        <p:spPr>
          <a:xfrm>
            <a:off x="645424" y="4898054"/>
            <a:ext cx="1534981" cy="147956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62230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577850" y="520884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/>
              <a:t>타임라인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50ECE-C505-4FBB-8285-49134B08487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7E5304D-49EA-89D0-4144-0FC3FED216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4138622"/>
              </p:ext>
            </p:extLst>
          </p:nvPr>
        </p:nvGraphicFramePr>
        <p:xfrm>
          <a:off x="577850" y="1191097"/>
          <a:ext cx="11036300" cy="5333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23876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577850" y="520884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/>
              <a:t>타임라인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50ECE-C505-4FBB-8285-49134B08487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101BD743-2037-40B0-C8DD-57B802B14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482508"/>
              </p:ext>
            </p:extLst>
          </p:nvPr>
        </p:nvGraphicFramePr>
        <p:xfrm>
          <a:off x="786289" y="2132270"/>
          <a:ext cx="9719786" cy="3608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771">
                  <a:extLst>
                    <a:ext uri="{9D8B030D-6E8A-4147-A177-3AD203B41FA5}">
                      <a16:colId xmlns:a16="http://schemas.microsoft.com/office/drawing/2014/main" val="3143141636"/>
                    </a:ext>
                  </a:extLst>
                </a:gridCol>
                <a:gridCol w="9071015">
                  <a:extLst>
                    <a:ext uri="{9D8B030D-6E8A-4147-A177-3AD203B41FA5}">
                      <a16:colId xmlns:a16="http://schemas.microsoft.com/office/drawing/2014/main" val="3521917525"/>
                    </a:ext>
                  </a:extLst>
                </a:gridCol>
              </a:tblGrid>
              <a:tr h="509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1</a:t>
                      </a:r>
                      <a:endParaRPr lang="ko-KR" altLang="en-US" b="1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2022.10.03 ~ 2022.10.30 </a:t>
                      </a:r>
                      <a:r>
                        <a:rPr lang="en-US" altLang="ko-KR" b="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: </a:t>
                      </a:r>
                      <a:r>
                        <a:rPr lang="ko-KR" altLang="en-US" b="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아이디어 기획 및 </a:t>
                      </a:r>
                      <a:r>
                        <a:rPr lang="en-US" altLang="ko-KR" b="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MODI </a:t>
                      </a:r>
                      <a:r>
                        <a:rPr lang="ko-KR" altLang="en-US" b="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941660"/>
                  </a:ext>
                </a:extLst>
              </a:tr>
              <a:tr h="513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2</a:t>
                      </a:r>
                      <a:endParaRPr lang="ko-KR" altLang="en-US" b="1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2022.10.30 ~ 2022.11.01 </a:t>
                      </a:r>
                      <a:r>
                        <a:rPr lang="en-US" altLang="ko-KR" b="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: </a:t>
                      </a:r>
                      <a:r>
                        <a:rPr lang="ko-KR" altLang="en-US" b="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프로토타입 디자인 및 발표 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086725"/>
                  </a:ext>
                </a:extLst>
              </a:tr>
              <a:tr h="516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3</a:t>
                      </a:r>
                      <a:endParaRPr lang="ko-KR" altLang="en-US" b="1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2022.11.02 ~ 2022.11.11 </a:t>
                      </a:r>
                      <a:r>
                        <a:rPr lang="en-US" altLang="ko-KR" b="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: </a:t>
                      </a:r>
                      <a:r>
                        <a:rPr lang="ko-KR" altLang="en-US" b="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알고리즘 구축 및 도식화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080880"/>
                  </a:ext>
                </a:extLst>
              </a:tr>
              <a:tr h="516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4</a:t>
                      </a:r>
                      <a:endParaRPr lang="ko-KR" altLang="en-US" b="1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2022.11.12 ~ 2022.11.20 </a:t>
                      </a:r>
                      <a:r>
                        <a:rPr lang="en-US" altLang="ko-KR" b="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: </a:t>
                      </a:r>
                      <a:r>
                        <a:rPr lang="ko-KR" altLang="en-US" b="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데이터 수집 및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331543"/>
                  </a:ext>
                </a:extLst>
              </a:tr>
              <a:tr h="516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5</a:t>
                      </a:r>
                      <a:endParaRPr lang="ko-KR" altLang="en-US" b="1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2022.11.21 ~ 2022.11.27 </a:t>
                      </a:r>
                      <a:r>
                        <a:rPr lang="en-US" altLang="ko-KR" b="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: </a:t>
                      </a:r>
                      <a:r>
                        <a:rPr lang="ko-KR" altLang="en-US" b="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웹 개발</a:t>
                      </a:r>
                      <a:r>
                        <a:rPr lang="en-US" altLang="ko-KR" b="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(IoT </a:t>
                      </a:r>
                      <a:r>
                        <a:rPr lang="ko-KR" altLang="en-US" b="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기기 연동</a:t>
                      </a:r>
                      <a:r>
                        <a:rPr lang="en-US" altLang="ko-KR" b="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)</a:t>
                      </a:r>
                      <a:endParaRPr lang="ko-KR" altLang="en-US" b="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2361939"/>
                  </a:ext>
                </a:extLst>
              </a:tr>
              <a:tr h="516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6</a:t>
                      </a:r>
                      <a:endParaRPr lang="ko-KR" altLang="en-US" b="1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2022.11.28 ~ 2022.12.04 </a:t>
                      </a:r>
                      <a:r>
                        <a:rPr lang="en-US" altLang="ko-KR" b="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: </a:t>
                      </a:r>
                      <a:r>
                        <a:rPr lang="ko-KR" altLang="en-US" b="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알파</a:t>
                      </a:r>
                      <a:r>
                        <a:rPr lang="en-US" altLang="ko-KR" b="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 </a:t>
                      </a:r>
                      <a:r>
                        <a:rPr lang="ko-KR" altLang="en-US" b="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96618"/>
                  </a:ext>
                </a:extLst>
              </a:tr>
              <a:tr h="516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7</a:t>
                      </a:r>
                      <a:endParaRPr lang="ko-KR" altLang="en-US" b="1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2022.11.30 ~ 2022.12.06 </a:t>
                      </a:r>
                      <a:r>
                        <a:rPr lang="en-US" altLang="ko-KR" b="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: </a:t>
                      </a:r>
                      <a:r>
                        <a:rPr lang="ko-KR" altLang="en-US" b="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최종 보고서 작성 및 발표 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09157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B7B7393-3A23-E368-0262-806E6DC8FAFB}"/>
              </a:ext>
            </a:extLst>
          </p:cNvPr>
          <p:cNvSpPr txBox="1"/>
          <p:nvPr/>
        </p:nvSpPr>
        <p:spPr>
          <a:xfrm>
            <a:off x="786289" y="1466850"/>
            <a:ext cx="229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가을소풍B" panose="02020600000000000000" pitchFamily="18" charset="-127"/>
                <a:ea typeface="a가을소풍B" panose="02020600000000000000" pitchFamily="18" charset="-127"/>
              </a:rPr>
              <a:t>Timeline</a:t>
            </a:r>
            <a:endParaRPr lang="ko-KR" altLang="en-US" sz="2800" dirty="0"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932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4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C1417A-A8B6-655E-E309-E5A8A963B451}"/>
              </a:ext>
            </a:extLst>
          </p:cNvPr>
          <p:cNvSpPr txBox="1"/>
          <p:nvPr/>
        </p:nvSpPr>
        <p:spPr>
          <a:xfrm>
            <a:off x="800100" y="3075057"/>
            <a:ext cx="481330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감사합니다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0EF7040-FC5D-B473-4B4B-B91F1E241CF4}"/>
              </a:ext>
            </a:extLst>
          </p:cNvPr>
          <p:cNvCxnSpPr>
            <a:cxnSpLocks/>
          </p:cNvCxnSpPr>
          <p:nvPr/>
        </p:nvCxnSpPr>
        <p:spPr>
          <a:xfrm>
            <a:off x="889000" y="2870200"/>
            <a:ext cx="736600" cy="0"/>
          </a:xfrm>
          <a:prstGeom prst="line">
            <a:avLst/>
          </a:prstGeom>
          <a:ln w="38100">
            <a:solidFill>
              <a:schemeClr val="bg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073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A9C7A9-DC75-4DB1-A429-A5BF618C44D2}"/>
              </a:ext>
            </a:extLst>
          </p:cNvPr>
          <p:cNvSpPr txBox="1"/>
          <p:nvPr/>
        </p:nvSpPr>
        <p:spPr>
          <a:xfrm>
            <a:off x="498474" y="458056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/>
              <a:t>목차 </a:t>
            </a:r>
            <a:r>
              <a:rPr lang="en-US" altLang="ko-KR" sz="2800"/>
              <a:t>/ List</a:t>
            </a:r>
            <a:endParaRPr lang="ko-KR" altLang="en-US" sz="280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6AB527-DCBD-4F33-96C5-104AF88D165E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8E7F79C-ADB6-576F-7A5C-3B96B87A2FEC}"/>
              </a:ext>
            </a:extLst>
          </p:cNvPr>
          <p:cNvCxnSpPr>
            <a:cxnSpLocks/>
          </p:cNvCxnSpPr>
          <p:nvPr/>
        </p:nvCxnSpPr>
        <p:spPr>
          <a:xfrm flipV="1">
            <a:off x="2022359" y="1801368"/>
            <a:ext cx="0" cy="60350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CB4221-BD5B-48DD-8BB1-1C34FCB73F9B}"/>
              </a:ext>
            </a:extLst>
          </p:cNvPr>
          <p:cNvCxnSpPr>
            <a:cxnSpLocks/>
          </p:cNvCxnSpPr>
          <p:nvPr/>
        </p:nvCxnSpPr>
        <p:spPr>
          <a:xfrm flipV="1">
            <a:off x="2022359" y="2990088"/>
            <a:ext cx="0" cy="60350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CB55ED5-4C4F-2FFA-0431-6A633C80A5E0}"/>
              </a:ext>
            </a:extLst>
          </p:cNvPr>
          <p:cNvCxnSpPr>
            <a:cxnSpLocks/>
          </p:cNvCxnSpPr>
          <p:nvPr/>
        </p:nvCxnSpPr>
        <p:spPr>
          <a:xfrm flipV="1">
            <a:off x="2022381" y="4194048"/>
            <a:ext cx="0" cy="60350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143978-8C16-831C-6473-6438C7CC0F31}"/>
              </a:ext>
            </a:extLst>
          </p:cNvPr>
          <p:cNvCxnSpPr>
            <a:cxnSpLocks/>
          </p:cNvCxnSpPr>
          <p:nvPr/>
        </p:nvCxnSpPr>
        <p:spPr>
          <a:xfrm flipV="1">
            <a:off x="2022359" y="5327904"/>
            <a:ext cx="0" cy="60350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AFB5F7-FCFE-61DA-526A-0BF99987DCCA}"/>
              </a:ext>
            </a:extLst>
          </p:cNvPr>
          <p:cNvSpPr txBox="1"/>
          <p:nvPr/>
        </p:nvSpPr>
        <p:spPr>
          <a:xfrm>
            <a:off x="1240528" y="1841510"/>
            <a:ext cx="624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B6AA35-45E4-89C3-980D-4CCF26DA266C}"/>
              </a:ext>
            </a:extLst>
          </p:cNvPr>
          <p:cNvSpPr txBox="1"/>
          <p:nvPr/>
        </p:nvSpPr>
        <p:spPr>
          <a:xfrm>
            <a:off x="1240528" y="3005328"/>
            <a:ext cx="716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9D4C7F-EAB8-B517-51E8-C071AD25DEDA}"/>
              </a:ext>
            </a:extLst>
          </p:cNvPr>
          <p:cNvSpPr txBox="1"/>
          <p:nvPr/>
        </p:nvSpPr>
        <p:spPr>
          <a:xfrm>
            <a:off x="1240528" y="4229648"/>
            <a:ext cx="813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8A8F03-F0C9-06B3-C60D-3E0BCBEA1F79}"/>
              </a:ext>
            </a:extLst>
          </p:cNvPr>
          <p:cNvSpPr txBox="1"/>
          <p:nvPr/>
        </p:nvSpPr>
        <p:spPr>
          <a:xfrm>
            <a:off x="1208551" y="5368046"/>
            <a:ext cx="813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BDB67A-9A74-154C-7FB9-ED501F7B344D}"/>
              </a:ext>
            </a:extLst>
          </p:cNvPr>
          <p:cNvSpPr txBox="1"/>
          <p:nvPr/>
        </p:nvSpPr>
        <p:spPr>
          <a:xfrm>
            <a:off x="2395717" y="1834378"/>
            <a:ext cx="4559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 인식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1E7BF5-58D0-8B20-16D8-3A601173AA68}"/>
              </a:ext>
            </a:extLst>
          </p:cNvPr>
          <p:cNvSpPr txBox="1"/>
          <p:nvPr/>
        </p:nvSpPr>
        <p:spPr>
          <a:xfrm>
            <a:off x="2395718" y="3005328"/>
            <a:ext cx="4559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아이디어 개요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E82098-5E96-8790-868A-9B786662A467}"/>
              </a:ext>
            </a:extLst>
          </p:cNvPr>
          <p:cNvSpPr txBox="1"/>
          <p:nvPr/>
        </p:nvSpPr>
        <p:spPr>
          <a:xfrm>
            <a:off x="2395717" y="4229648"/>
            <a:ext cx="4559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실현 방안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E62E30-B1C8-6697-EA58-3997FB3FEF4E}"/>
              </a:ext>
            </a:extLst>
          </p:cNvPr>
          <p:cNvSpPr txBox="1"/>
          <p:nvPr/>
        </p:nvSpPr>
        <p:spPr>
          <a:xfrm>
            <a:off x="2395719" y="5364998"/>
            <a:ext cx="4559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 구성 및 타임라인</a:t>
            </a:r>
          </a:p>
        </p:txBody>
      </p:sp>
    </p:spTree>
    <p:extLst>
      <p:ext uri="{BB962C8B-B14F-4D97-AF65-F5344CB8AC3E}">
        <p14:creationId xmlns:p14="http://schemas.microsoft.com/office/powerpoint/2010/main" val="2040479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4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897596-7F41-6C6F-D190-AB4C8145FBCA}"/>
              </a:ext>
            </a:extLst>
          </p:cNvPr>
          <p:cNvSpPr txBox="1"/>
          <p:nvPr/>
        </p:nvSpPr>
        <p:spPr>
          <a:xfrm>
            <a:off x="800100" y="2823170"/>
            <a:ext cx="2565400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rgbClr val="FBFB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5400" spc="-150" dirty="0">
              <a:solidFill>
                <a:srgbClr val="FBFBF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ED08C-269F-7BC3-AE43-383780686395}"/>
              </a:ext>
            </a:extLst>
          </p:cNvPr>
          <p:cNvSpPr txBox="1"/>
          <p:nvPr/>
        </p:nvSpPr>
        <p:spPr>
          <a:xfrm>
            <a:off x="1757882" y="2930892"/>
            <a:ext cx="481330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FBFBFB"/>
                </a:solidFill>
                <a:latin typeface="나눔스퀘어 ExtraBold" panose="020B0503020000020004" pitchFamily="50" charset="-127"/>
                <a:ea typeface="나눔스퀘어 ExtraBold" panose="020B0503020000020004" pitchFamily="50" charset="-127"/>
              </a:rPr>
              <a:t>문제 인식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326E0D-A787-60F1-A04A-4FED7840B7F0}"/>
              </a:ext>
            </a:extLst>
          </p:cNvPr>
          <p:cNvSpPr txBox="1"/>
          <p:nvPr/>
        </p:nvSpPr>
        <p:spPr>
          <a:xfrm>
            <a:off x="889000" y="3854222"/>
            <a:ext cx="472440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20" dirty="0">
                <a:solidFill>
                  <a:srgbClr val="FBFBFB"/>
                </a:solidFill>
                <a:latin typeface="나눔스퀘어" panose="020B0503020000020004" pitchFamily="50" charset="-127"/>
                <a:ea typeface="나눔스퀘어" panose="020B0503020000020004" pitchFamily="50" charset="-127"/>
              </a:rPr>
              <a:t>일상  속에서  혼잡도를  알지 못해  불편했던  점  착안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084C8AE-5AF8-289B-F9EC-9DAD6C96E5B5}"/>
              </a:ext>
            </a:extLst>
          </p:cNvPr>
          <p:cNvCxnSpPr/>
          <p:nvPr/>
        </p:nvCxnSpPr>
        <p:spPr>
          <a:xfrm>
            <a:off x="889000" y="3746500"/>
            <a:ext cx="4635500" cy="0"/>
          </a:xfrm>
          <a:prstGeom prst="line">
            <a:avLst/>
          </a:prstGeom>
          <a:ln>
            <a:solidFill>
              <a:srgbClr val="FBFBFB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601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577850" y="450193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/>
              <a:t>대학교 학생 식당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50ECE-C505-4FBB-8285-49134B08487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실내, 테이블, 앉아있는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C87CFE8F-55F3-4F12-98D1-4FA0BB8F12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72"/>
          <a:stretch/>
        </p:blipFill>
        <p:spPr>
          <a:xfrm>
            <a:off x="6928496" y="1520936"/>
            <a:ext cx="4685654" cy="4613082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5803BE7-F26D-497A-90DB-5E0F103A0E55}"/>
              </a:ext>
            </a:extLst>
          </p:cNvPr>
          <p:cNvGrpSpPr/>
          <p:nvPr/>
        </p:nvGrpSpPr>
        <p:grpSpPr>
          <a:xfrm>
            <a:off x="577849" y="1779718"/>
            <a:ext cx="6175375" cy="1296392"/>
            <a:chOff x="577850" y="1748006"/>
            <a:chExt cx="4870450" cy="1296392"/>
          </a:xfrm>
          <a:scene3d>
            <a:camera prst="obliqueTopLeft"/>
            <a:lightRig rig="threePt" dir="t"/>
          </a:scene3d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8B6840-92A1-4022-A7DE-6867AB232D97}"/>
                </a:ext>
              </a:extLst>
            </p:cNvPr>
            <p:cNvSpPr txBox="1"/>
            <p:nvPr/>
          </p:nvSpPr>
          <p:spPr>
            <a:xfrm>
              <a:off x="577850" y="1879600"/>
              <a:ext cx="3295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혼잡한  학생식당은  스트레스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52589A-F866-43BA-B17D-019B1A58ADA0}"/>
                </a:ext>
              </a:extLst>
            </p:cNvPr>
            <p:cNvSpPr txBox="1"/>
            <p:nvPr/>
          </p:nvSpPr>
          <p:spPr>
            <a:xfrm>
              <a:off x="577850" y="2398067"/>
              <a:ext cx="4870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줄도  길고  앉을  자리도   없는  학생식당은   시간낭비와  스트레스  유발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2E7276A-5F2C-49CD-AD1F-1A29F63B90CD}"/>
                </a:ext>
              </a:extLst>
            </p:cNvPr>
            <p:cNvCxnSpPr/>
            <p:nvPr/>
          </p:nvCxnSpPr>
          <p:spPr>
            <a:xfrm>
              <a:off x="682983" y="1748006"/>
              <a:ext cx="382748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FF0B785-11D2-4C1F-A0C3-EE47F1CEFD09}"/>
              </a:ext>
            </a:extLst>
          </p:cNvPr>
          <p:cNvGrpSpPr/>
          <p:nvPr/>
        </p:nvGrpSpPr>
        <p:grpSpPr>
          <a:xfrm>
            <a:off x="577850" y="3240837"/>
            <a:ext cx="5657850" cy="1019393"/>
            <a:chOff x="577850" y="1748006"/>
            <a:chExt cx="4870450" cy="1019393"/>
          </a:xfrm>
          <a:scene3d>
            <a:camera prst="obliqueTopLeft"/>
            <a:lightRig rig="threePt" dir="t"/>
          </a:scene3d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726859-43DC-4261-A375-39B4DD899907}"/>
                </a:ext>
              </a:extLst>
            </p:cNvPr>
            <p:cNvSpPr txBox="1"/>
            <p:nvPr/>
          </p:nvSpPr>
          <p:spPr>
            <a:xfrm>
              <a:off x="577850" y="1879600"/>
              <a:ext cx="3295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현재  식당에 있는  사람의  수는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?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D21278-BEB1-46CF-AA96-ACBFC36CBE21}"/>
                </a:ext>
              </a:extLst>
            </p:cNvPr>
            <p:cNvSpPr txBox="1"/>
            <p:nvPr/>
          </p:nvSpPr>
          <p:spPr>
            <a:xfrm>
              <a:off x="577850" y="2398067"/>
              <a:ext cx="4870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실시간  사람의  수를  파악하여  학생식당  이용에  편리함  제공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EDE0081-72C5-49CC-A9DE-BF552EB942EC}"/>
                </a:ext>
              </a:extLst>
            </p:cNvPr>
            <p:cNvCxnSpPr/>
            <p:nvPr/>
          </p:nvCxnSpPr>
          <p:spPr>
            <a:xfrm>
              <a:off x="682983" y="1748006"/>
              <a:ext cx="382748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21C4DF-C125-43F9-9BE1-08444648E0B9}"/>
              </a:ext>
            </a:extLst>
          </p:cNvPr>
          <p:cNvGrpSpPr/>
          <p:nvPr/>
        </p:nvGrpSpPr>
        <p:grpSpPr>
          <a:xfrm>
            <a:off x="577850" y="4701956"/>
            <a:ext cx="6699250" cy="1019393"/>
            <a:chOff x="577850" y="1748006"/>
            <a:chExt cx="4870450" cy="1019393"/>
          </a:xfrm>
          <a:scene3d>
            <a:camera prst="obliqueTopLeft"/>
            <a:lightRig rig="threePt" dir="t"/>
          </a:scene3d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627519-095C-48FD-A7CD-0463A4A45BC1}"/>
                </a:ext>
              </a:extLst>
            </p:cNvPr>
            <p:cNvSpPr txBox="1"/>
            <p:nvPr/>
          </p:nvSpPr>
          <p:spPr>
            <a:xfrm>
              <a:off x="577850" y="1879600"/>
              <a:ext cx="3295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여유로운  시간대는  언제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?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AED463-F00D-490D-83D2-26EC18E5EDFC}"/>
                </a:ext>
              </a:extLst>
            </p:cNvPr>
            <p:cNvSpPr txBox="1"/>
            <p:nvPr/>
          </p:nvSpPr>
          <p:spPr>
            <a:xfrm>
              <a:off x="577850" y="2398067"/>
              <a:ext cx="4870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날짜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시간대 별  출입한  인원  수  데이터를  바탕으로  혼잡도  예측  가능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3846445-70F1-4B85-9DA1-EA3F0ED4AB0B}"/>
                </a:ext>
              </a:extLst>
            </p:cNvPr>
            <p:cNvCxnSpPr/>
            <p:nvPr/>
          </p:nvCxnSpPr>
          <p:spPr>
            <a:xfrm>
              <a:off x="682983" y="1748006"/>
              <a:ext cx="382748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8D7E1A-F0AF-4DCA-8C8B-037A1EF34B65}"/>
              </a:ext>
            </a:extLst>
          </p:cNvPr>
          <p:cNvSpPr/>
          <p:nvPr/>
        </p:nvSpPr>
        <p:spPr>
          <a:xfrm>
            <a:off x="6928496" y="4833550"/>
            <a:ext cx="4685654" cy="1300447"/>
          </a:xfrm>
          <a:prstGeom prst="rect">
            <a:avLst/>
          </a:prstGeom>
          <a:solidFill>
            <a:srgbClr val="B14031">
              <a:alpha val="50000"/>
            </a:srgb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7F445B-A22B-9F07-8B8A-BC24AC28D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496" y="1448853"/>
            <a:ext cx="4685654" cy="475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4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577850" y="450193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/>
              <a:t>문화 공간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50ECE-C505-4FBB-8285-49134B08487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실내, 테이블, 앉아있는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C87CFE8F-55F3-4F12-98D1-4FA0BB8F12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72"/>
          <a:stretch/>
        </p:blipFill>
        <p:spPr>
          <a:xfrm>
            <a:off x="6928496" y="1520936"/>
            <a:ext cx="4685654" cy="4613082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5803BE7-F26D-497A-90DB-5E0F103A0E55}"/>
              </a:ext>
            </a:extLst>
          </p:cNvPr>
          <p:cNvGrpSpPr/>
          <p:nvPr/>
        </p:nvGrpSpPr>
        <p:grpSpPr>
          <a:xfrm>
            <a:off x="577850" y="1893684"/>
            <a:ext cx="9361678" cy="887799"/>
            <a:chOff x="577850" y="1879600"/>
            <a:chExt cx="4870450" cy="887799"/>
          </a:xfrm>
          <a:scene3d>
            <a:camera prst="obliqueTopLeft"/>
            <a:lightRig rig="threePt" dir="t"/>
          </a:scene3d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8B6840-92A1-4022-A7DE-6867AB232D97}"/>
                </a:ext>
              </a:extLst>
            </p:cNvPr>
            <p:cNvSpPr txBox="1"/>
            <p:nvPr/>
          </p:nvSpPr>
          <p:spPr>
            <a:xfrm>
              <a:off x="577850" y="1879600"/>
              <a:ext cx="32956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전시회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박물관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테마파크 등 혼잡한  문화 공간은 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52589A-F866-43BA-B17D-019B1A58ADA0}"/>
                </a:ext>
              </a:extLst>
            </p:cNvPr>
            <p:cNvSpPr txBox="1"/>
            <p:nvPr/>
          </p:nvSpPr>
          <p:spPr>
            <a:xfrm>
              <a:off x="577850" y="2398067"/>
              <a:ext cx="4870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끝이 없는  기다림과  사람이  붐비는  문화공간은  회피 대상  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FF0B785-11D2-4C1F-A0C3-EE47F1CEFD09}"/>
              </a:ext>
            </a:extLst>
          </p:cNvPr>
          <p:cNvGrpSpPr/>
          <p:nvPr/>
        </p:nvGrpSpPr>
        <p:grpSpPr>
          <a:xfrm>
            <a:off x="577850" y="3372431"/>
            <a:ext cx="6883654" cy="887799"/>
            <a:chOff x="577850" y="1879600"/>
            <a:chExt cx="4870450" cy="887799"/>
          </a:xfrm>
          <a:scene3d>
            <a:camera prst="obliqueTopLeft"/>
            <a:lightRig rig="threePt" dir="t"/>
          </a:scene3d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726859-43DC-4261-A375-39B4DD899907}"/>
                </a:ext>
              </a:extLst>
            </p:cNvPr>
            <p:cNvSpPr txBox="1"/>
            <p:nvPr/>
          </p:nvSpPr>
          <p:spPr>
            <a:xfrm>
              <a:off x="577850" y="1879600"/>
              <a:ext cx="32956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현재  문화 공간에 있는  사람의  수는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?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D21278-BEB1-46CF-AA96-ACBFC36CBE21}"/>
                </a:ext>
              </a:extLst>
            </p:cNvPr>
            <p:cNvSpPr txBox="1"/>
            <p:nvPr/>
          </p:nvSpPr>
          <p:spPr>
            <a:xfrm>
              <a:off x="577850" y="2398067"/>
              <a:ext cx="4870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실시간  사람의  수를  파악하여  문화공간  이용에  편리함  제공</a:t>
              </a:r>
            </a:p>
          </p:txBody>
        </p:sp>
      </p:grpSp>
      <p:pic>
        <p:nvPicPr>
          <p:cNvPr id="3074" name="Picture 2" descr="▲ 드림타워 갤러리 전시회 전경. ©Newsjeju">
            <a:extLst>
              <a:ext uri="{FF2B5EF4-FFF2-40B4-BE49-F238E27FC236}">
                <a16:creationId xmlns:a16="http://schemas.microsoft.com/office/drawing/2014/main" id="{D416F5BA-BCC2-A5D5-E782-704EE2EC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496" y="1419226"/>
            <a:ext cx="4685654" cy="471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6BDBFE3-A0BE-B0F9-FBCA-92CBCC7721D4}"/>
              </a:ext>
            </a:extLst>
          </p:cNvPr>
          <p:cNvCxnSpPr/>
          <p:nvPr/>
        </p:nvCxnSpPr>
        <p:spPr>
          <a:xfrm>
            <a:off x="693128" y="3245012"/>
            <a:ext cx="464068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44B8DBF-E046-4A4E-478A-B64D78A2197F}"/>
              </a:ext>
            </a:extLst>
          </p:cNvPr>
          <p:cNvCxnSpPr/>
          <p:nvPr/>
        </p:nvCxnSpPr>
        <p:spPr>
          <a:xfrm>
            <a:off x="671792" y="1778924"/>
            <a:ext cx="464068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F7D46BEA-4E95-B09F-FFA1-9FF12BBC7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4" y="4721895"/>
            <a:ext cx="6172201" cy="68890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93B7E34-2935-EA05-0C3A-EA0534AE3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42228">
            <a:off x="156553" y="5023515"/>
            <a:ext cx="6545136" cy="85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8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577850" y="450193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/>
              <a:t>체육 공간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50ECE-C505-4FBB-8285-49134B08487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실내, 테이블, 앉아있는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C87CFE8F-55F3-4F12-98D1-4FA0BB8F12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72"/>
          <a:stretch/>
        </p:blipFill>
        <p:spPr>
          <a:xfrm>
            <a:off x="6928496" y="1520936"/>
            <a:ext cx="4685654" cy="4613082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5803BE7-F26D-497A-90DB-5E0F103A0E55}"/>
              </a:ext>
            </a:extLst>
          </p:cNvPr>
          <p:cNvGrpSpPr/>
          <p:nvPr/>
        </p:nvGrpSpPr>
        <p:grpSpPr>
          <a:xfrm>
            <a:off x="577850" y="1911312"/>
            <a:ext cx="8308698" cy="887799"/>
            <a:chOff x="577850" y="1879600"/>
            <a:chExt cx="4870450" cy="887799"/>
          </a:xfrm>
          <a:scene3d>
            <a:camera prst="obliqueTopLeft"/>
            <a:lightRig rig="threePt" dir="t"/>
          </a:scene3d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8B6840-92A1-4022-A7DE-6867AB232D97}"/>
                </a:ext>
              </a:extLst>
            </p:cNvPr>
            <p:cNvSpPr txBox="1"/>
            <p:nvPr/>
          </p:nvSpPr>
          <p:spPr>
            <a:xfrm>
              <a:off x="577850" y="1879600"/>
              <a:ext cx="3295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헬스장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탁구장 등 쾌적한 체육공간 희망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52589A-F866-43BA-B17D-019B1A58ADA0}"/>
                </a:ext>
              </a:extLst>
            </p:cNvPr>
            <p:cNvSpPr txBox="1"/>
            <p:nvPr/>
          </p:nvSpPr>
          <p:spPr>
            <a:xfrm>
              <a:off x="577850" y="2398067"/>
              <a:ext cx="4870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운동시설을  이용하는  사람의  희망은  사람이  없고  한적한  체육  공간  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FF0B785-11D2-4C1F-A0C3-EE47F1CEFD09}"/>
              </a:ext>
            </a:extLst>
          </p:cNvPr>
          <p:cNvGrpSpPr/>
          <p:nvPr/>
        </p:nvGrpSpPr>
        <p:grpSpPr>
          <a:xfrm>
            <a:off x="577849" y="3372431"/>
            <a:ext cx="6772861" cy="887799"/>
            <a:chOff x="577850" y="1879600"/>
            <a:chExt cx="4870450" cy="887799"/>
          </a:xfrm>
          <a:scene3d>
            <a:camera prst="obliqueTopLeft"/>
            <a:lightRig rig="threePt" dir="t"/>
          </a:scene3d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726859-43DC-4261-A375-39B4DD899907}"/>
                </a:ext>
              </a:extLst>
            </p:cNvPr>
            <p:cNvSpPr txBox="1"/>
            <p:nvPr/>
          </p:nvSpPr>
          <p:spPr>
            <a:xfrm>
              <a:off x="577850" y="1879600"/>
              <a:ext cx="32956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현재  체육 공간에 있는  사람의  수는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?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D21278-BEB1-46CF-AA96-ACBFC36CBE21}"/>
                </a:ext>
              </a:extLst>
            </p:cNvPr>
            <p:cNvSpPr txBox="1"/>
            <p:nvPr/>
          </p:nvSpPr>
          <p:spPr>
            <a:xfrm>
              <a:off x="577850" y="2398067"/>
              <a:ext cx="4870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실시간  사람의  수를  파악하여  체육공간  이용에  편리함  제공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8D7E1A-F0AF-4DCA-8C8B-037A1EF34B65}"/>
              </a:ext>
            </a:extLst>
          </p:cNvPr>
          <p:cNvSpPr/>
          <p:nvPr/>
        </p:nvSpPr>
        <p:spPr>
          <a:xfrm>
            <a:off x="6928496" y="4833550"/>
            <a:ext cx="4685654" cy="1300447"/>
          </a:xfrm>
          <a:prstGeom prst="rect">
            <a:avLst/>
          </a:prstGeom>
          <a:solidFill>
            <a:srgbClr val="B14031">
              <a:alpha val="50000"/>
            </a:srgb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새해만 되면 헬스장 빈 자리가 없어요” - 대구신문">
            <a:extLst>
              <a:ext uri="{FF2B5EF4-FFF2-40B4-BE49-F238E27FC236}">
                <a16:creationId xmlns:a16="http://schemas.microsoft.com/office/drawing/2014/main" id="{5758D7C4-985B-E76F-9C6D-C9D0F3987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496" y="1447802"/>
            <a:ext cx="4685653" cy="468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7453FE6-91C9-6BC0-2962-514A5FF384F3}"/>
              </a:ext>
            </a:extLst>
          </p:cNvPr>
          <p:cNvCxnSpPr/>
          <p:nvPr/>
        </p:nvCxnSpPr>
        <p:spPr>
          <a:xfrm>
            <a:off x="699980" y="1791561"/>
            <a:ext cx="44462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7428132-63E0-FE25-AD10-3894A1E7C21D}"/>
              </a:ext>
            </a:extLst>
          </p:cNvPr>
          <p:cNvCxnSpPr/>
          <p:nvPr/>
        </p:nvCxnSpPr>
        <p:spPr>
          <a:xfrm>
            <a:off x="699980" y="3222347"/>
            <a:ext cx="44462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A55678B1-AC92-967E-6219-8A390FF14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80" y="4408984"/>
            <a:ext cx="5396020" cy="206217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18400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4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897596-7F41-6C6F-D190-AB4C8145FBCA}"/>
              </a:ext>
            </a:extLst>
          </p:cNvPr>
          <p:cNvSpPr txBox="1"/>
          <p:nvPr/>
        </p:nvSpPr>
        <p:spPr>
          <a:xfrm>
            <a:off x="800100" y="2823170"/>
            <a:ext cx="2565400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rgbClr val="FBFB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5400" spc="-150" dirty="0">
              <a:solidFill>
                <a:srgbClr val="FBFBF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ED08C-269F-7BC3-AE43-383780686395}"/>
              </a:ext>
            </a:extLst>
          </p:cNvPr>
          <p:cNvSpPr txBox="1"/>
          <p:nvPr/>
        </p:nvSpPr>
        <p:spPr>
          <a:xfrm>
            <a:off x="1757882" y="2930892"/>
            <a:ext cx="481330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FBFBFB"/>
                </a:solidFill>
                <a:latin typeface="나눔스퀘어 ExtraBold" panose="020B0503020000020004" pitchFamily="50" charset="-127"/>
                <a:ea typeface="나눔스퀘어 ExtraBold" panose="020B0503020000020004" pitchFamily="50" charset="-127"/>
              </a:rPr>
              <a:t>아이디어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326E0D-A787-60F1-A04A-4FED7840B7F0}"/>
              </a:ext>
            </a:extLst>
          </p:cNvPr>
          <p:cNvSpPr txBox="1"/>
          <p:nvPr/>
        </p:nvSpPr>
        <p:spPr>
          <a:xfrm>
            <a:off x="889000" y="3854222"/>
            <a:ext cx="1041160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20" dirty="0">
                <a:solidFill>
                  <a:srgbClr val="FBFBFB"/>
                </a:solidFill>
                <a:latin typeface="나눔스퀘어" panose="020B0503020000020004" pitchFamily="50" charset="-127"/>
                <a:ea typeface="나눔스퀘어" panose="020B0503020000020004" pitchFamily="50" charset="-127"/>
              </a:rPr>
              <a:t>Figma</a:t>
            </a:r>
            <a:r>
              <a:rPr lang="ko-KR" altLang="en-US" spc="-120" dirty="0">
                <a:solidFill>
                  <a:srgbClr val="FBFBFB"/>
                </a:solidFill>
                <a:latin typeface="나눔스퀘어" panose="020B0503020000020004" pitchFamily="50" charset="-127"/>
                <a:ea typeface="나눔스퀘어" panose="020B0503020000020004" pitchFamily="50" charset="-127"/>
              </a:rPr>
              <a:t>를 활용한 프로토타입 디자인</a:t>
            </a:r>
            <a:r>
              <a:rPr lang="en-US" altLang="ko-KR" spc="-120" dirty="0">
                <a:solidFill>
                  <a:srgbClr val="FBFBFB"/>
                </a:solidFill>
                <a:latin typeface="나눔스퀘어" panose="020B0503020000020004" pitchFamily="50" charset="-127"/>
                <a:ea typeface="나눔스퀘어" panose="020B0503020000020004" pitchFamily="50" charset="-127"/>
              </a:rPr>
              <a:t>(UX/UI)</a:t>
            </a:r>
            <a:endParaRPr lang="ko-KR" altLang="en-US" spc="-120" dirty="0">
              <a:solidFill>
                <a:srgbClr val="FBFBFB"/>
              </a:solidFill>
              <a:latin typeface="나눔스퀘어" panose="020B0503020000020004" pitchFamily="50" charset="-127"/>
              <a:ea typeface="나눔스퀘어" panose="020B0503020000020004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084C8AE-5AF8-289B-F9EC-9DAD6C96E5B5}"/>
              </a:ext>
            </a:extLst>
          </p:cNvPr>
          <p:cNvCxnSpPr/>
          <p:nvPr/>
        </p:nvCxnSpPr>
        <p:spPr>
          <a:xfrm>
            <a:off x="889000" y="3746500"/>
            <a:ext cx="4635500" cy="0"/>
          </a:xfrm>
          <a:prstGeom prst="line">
            <a:avLst/>
          </a:prstGeom>
          <a:ln>
            <a:solidFill>
              <a:srgbClr val="FBFBFB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E4AE088-29EB-E390-32FF-15AABC390CB2}"/>
              </a:ext>
            </a:extLst>
          </p:cNvPr>
          <p:cNvSpPr txBox="1"/>
          <p:nvPr/>
        </p:nvSpPr>
        <p:spPr>
          <a:xfrm>
            <a:off x="889000" y="4220165"/>
            <a:ext cx="983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https://www.figma.com/file/6wkFjTP1eSp5fPiZbF0oMR/IoT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475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4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897596-7F41-6C6F-D190-AB4C8145FBCA}"/>
              </a:ext>
            </a:extLst>
          </p:cNvPr>
          <p:cNvSpPr txBox="1"/>
          <p:nvPr/>
        </p:nvSpPr>
        <p:spPr>
          <a:xfrm>
            <a:off x="800100" y="2823170"/>
            <a:ext cx="2565400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rgbClr val="FBFB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5400" spc="-150" dirty="0">
              <a:solidFill>
                <a:srgbClr val="FBFBF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ED08C-269F-7BC3-AE43-383780686395}"/>
              </a:ext>
            </a:extLst>
          </p:cNvPr>
          <p:cNvSpPr txBox="1"/>
          <p:nvPr/>
        </p:nvSpPr>
        <p:spPr>
          <a:xfrm>
            <a:off x="1757882" y="2930892"/>
            <a:ext cx="481330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FBFBFB"/>
                </a:solidFill>
                <a:latin typeface="나눔스퀘어 ExtraBold" panose="020B0503020000020004" pitchFamily="50" charset="-127"/>
                <a:ea typeface="나눔스퀘어 ExtraBold" panose="020B0503020000020004" pitchFamily="50" charset="-127"/>
              </a:rPr>
              <a:t>실현 방안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084C8AE-5AF8-289B-F9EC-9DAD6C96E5B5}"/>
              </a:ext>
            </a:extLst>
          </p:cNvPr>
          <p:cNvCxnSpPr/>
          <p:nvPr/>
        </p:nvCxnSpPr>
        <p:spPr>
          <a:xfrm>
            <a:off x="889000" y="3746500"/>
            <a:ext cx="4635500" cy="0"/>
          </a:xfrm>
          <a:prstGeom prst="line">
            <a:avLst/>
          </a:prstGeom>
          <a:ln>
            <a:solidFill>
              <a:srgbClr val="FBFBFB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DDD3D0-3AA5-C90C-A35B-4C1F98D25406}"/>
              </a:ext>
            </a:extLst>
          </p:cNvPr>
          <p:cNvSpPr txBox="1"/>
          <p:nvPr/>
        </p:nvSpPr>
        <p:spPr>
          <a:xfrm>
            <a:off x="889000" y="3854222"/>
            <a:ext cx="1041160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20">
                <a:solidFill>
                  <a:srgbClr val="FBFBFB"/>
                </a:solidFill>
                <a:latin typeface="나눔스퀘어" panose="020B0503020000020004" pitchFamily="50" charset="-127"/>
                <a:ea typeface="나눔스퀘어" panose="020B0503020000020004" pitchFamily="50" charset="-127"/>
              </a:rPr>
              <a:t>기술적 설계와 알고리즘 구축</a:t>
            </a:r>
            <a:endParaRPr lang="ko-KR" altLang="en-US" spc="-120" dirty="0">
              <a:solidFill>
                <a:srgbClr val="FBFBFB"/>
              </a:solidFill>
              <a:latin typeface="나눔스퀘어" panose="020B0503020000020004" pitchFamily="50" charset="-127"/>
              <a:ea typeface="나눔스퀘어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28B24-E3D0-626F-242F-6E05F9FC5D16}"/>
              </a:ext>
            </a:extLst>
          </p:cNvPr>
          <p:cNvSpPr txBox="1"/>
          <p:nvPr/>
        </p:nvSpPr>
        <p:spPr>
          <a:xfrm>
            <a:off x="3047281" y="324433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6179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>
            <a:extLst>
              <a:ext uri="{FF2B5EF4-FFF2-40B4-BE49-F238E27FC236}">
                <a16:creationId xmlns:a16="http://schemas.microsoft.com/office/drawing/2014/main" id="{CE972522-5C89-6F12-76A6-D0682B4753C5}"/>
              </a:ext>
            </a:extLst>
          </p:cNvPr>
          <p:cNvSpPr/>
          <p:nvPr/>
        </p:nvSpPr>
        <p:spPr>
          <a:xfrm>
            <a:off x="4218933" y="3410663"/>
            <a:ext cx="889925" cy="16185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9171124-14D3-15DB-3AD1-1E2A4B3905C1}"/>
              </a:ext>
            </a:extLst>
          </p:cNvPr>
          <p:cNvSpPr/>
          <p:nvPr/>
        </p:nvSpPr>
        <p:spPr>
          <a:xfrm>
            <a:off x="564311" y="2032777"/>
            <a:ext cx="4117754" cy="4825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F0148-B3DE-4AB0-9A20-E712A05B525F}"/>
              </a:ext>
            </a:extLst>
          </p:cNvPr>
          <p:cNvSpPr txBox="1"/>
          <p:nvPr/>
        </p:nvSpPr>
        <p:spPr>
          <a:xfrm>
            <a:off x="498474" y="458056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/>
              <a:t>혼잡도 구현</a:t>
            </a:r>
            <a:r>
              <a:rPr lang="en-US" altLang="ko-KR" sz="2800" dirty="0"/>
              <a:t>(1)</a:t>
            </a:r>
            <a:endParaRPr lang="ko-KR" altLang="en-US" sz="2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0DE9AD-510E-4347-B595-BDB28599C8B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29EE39-84E7-420E-8037-0DDF510E41A5}"/>
              </a:ext>
            </a:extLst>
          </p:cNvPr>
          <p:cNvCxnSpPr>
            <a:cxnSpLocks/>
          </p:cNvCxnSpPr>
          <p:nvPr/>
        </p:nvCxnSpPr>
        <p:spPr>
          <a:xfrm>
            <a:off x="564311" y="1383143"/>
            <a:ext cx="1103630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FF72742-C469-4A1C-9C5A-14F3EF858643}"/>
              </a:ext>
            </a:extLst>
          </p:cNvPr>
          <p:cNvCxnSpPr>
            <a:cxnSpLocks/>
          </p:cNvCxnSpPr>
          <p:nvPr/>
        </p:nvCxnSpPr>
        <p:spPr>
          <a:xfrm>
            <a:off x="564311" y="2032779"/>
            <a:ext cx="1103630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2B9E98-C82B-49A5-AC90-22EE7F471670}"/>
              </a:ext>
            </a:extLst>
          </p:cNvPr>
          <p:cNvSpPr txBox="1"/>
          <p:nvPr/>
        </p:nvSpPr>
        <p:spPr>
          <a:xfrm>
            <a:off x="2440374" y="1538684"/>
            <a:ext cx="239300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spc="-12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원리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31F1A0-C4AC-4FBC-9696-23C563BBF694}"/>
              </a:ext>
            </a:extLst>
          </p:cNvPr>
          <p:cNvSpPr txBox="1"/>
          <p:nvPr/>
        </p:nvSpPr>
        <p:spPr>
          <a:xfrm>
            <a:off x="8320031" y="1538684"/>
            <a:ext cx="239300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spc="-12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시각화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FFA21EA-1DC1-4A2B-96F8-62948741FFA1}"/>
              </a:ext>
            </a:extLst>
          </p:cNvPr>
          <p:cNvCxnSpPr>
            <a:cxnSpLocks/>
          </p:cNvCxnSpPr>
          <p:nvPr/>
        </p:nvCxnSpPr>
        <p:spPr>
          <a:xfrm>
            <a:off x="7063450" y="2311980"/>
            <a:ext cx="0" cy="43466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prstDash val="dash"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차트 38">
            <a:extLst>
              <a:ext uri="{FF2B5EF4-FFF2-40B4-BE49-F238E27FC236}">
                <a16:creationId xmlns:a16="http://schemas.microsoft.com/office/drawing/2014/main" id="{EB0AC44F-939E-2B32-377A-B96F4B798B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9585394"/>
              </p:ext>
            </p:extLst>
          </p:nvPr>
        </p:nvGraphicFramePr>
        <p:xfrm>
          <a:off x="7408843" y="2113126"/>
          <a:ext cx="4205307" cy="23469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7" name="차트 56">
            <a:extLst>
              <a:ext uri="{FF2B5EF4-FFF2-40B4-BE49-F238E27FC236}">
                <a16:creationId xmlns:a16="http://schemas.microsoft.com/office/drawing/2014/main" id="{1698B101-DA27-471E-A77B-A7C6783B6F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237040"/>
              </p:ext>
            </p:extLst>
          </p:nvPr>
        </p:nvGraphicFramePr>
        <p:xfrm>
          <a:off x="7315710" y="4459922"/>
          <a:ext cx="4205303" cy="23469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2" name="그림 71">
            <a:extLst>
              <a:ext uri="{FF2B5EF4-FFF2-40B4-BE49-F238E27FC236}">
                <a16:creationId xmlns:a16="http://schemas.microsoft.com/office/drawing/2014/main" id="{1DDA6E4A-ABED-DA7E-501B-1A86E0156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89" y="3787699"/>
            <a:ext cx="643366" cy="1181692"/>
          </a:xfrm>
          <a:prstGeom prst="rect">
            <a:avLst/>
          </a:prstGeom>
        </p:spPr>
      </p:pic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F06426E-F12A-8667-6DB4-C9B84E196652}"/>
              </a:ext>
            </a:extLst>
          </p:cNvPr>
          <p:cNvCxnSpPr>
            <a:cxnSpLocks/>
          </p:cNvCxnSpPr>
          <p:nvPr/>
        </p:nvCxnSpPr>
        <p:spPr>
          <a:xfrm>
            <a:off x="1577300" y="4332334"/>
            <a:ext cx="1242801" cy="0"/>
          </a:xfrm>
          <a:prstGeom prst="straightConnector1">
            <a:avLst/>
          </a:prstGeom>
          <a:ln>
            <a:solidFill>
              <a:srgbClr val="B140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0C90032-A6C1-8F74-B8EC-66D1BB08BD9C}"/>
              </a:ext>
            </a:extLst>
          </p:cNvPr>
          <p:cNvCxnSpPr>
            <a:cxnSpLocks/>
          </p:cNvCxnSpPr>
          <p:nvPr/>
        </p:nvCxnSpPr>
        <p:spPr>
          <a:xfrm>
            <a:off x="1581055" y="4475248"/>
            <a:ext cx="1247511" cy="485676"/>
          </a:xfrm>
          <a:prstGeom prst="straightConnector1">
            <a:avLst/>
          </a:prstGeom>
          <a:ln>
            <a:solidFill>
              <a:srgbClr val="B140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90071C5-C02A-0FB6-6F2C-6243CC06939F}"/>
              </a:ext>
            </a:extLst>
          </p:cNvPr>
          <p:cNvCxnSpPr>
            <a:cxnSpLocks/>
          </p:cNvCxnSpPr>
          <p:nvPr/>
        </p:nvCxnSpPr>
        <p:spPr>
          <a:xfrm flipV="1">
            <a:off x="1588841" y="3682698"/>
            <a:ext cx="1273591" cy="516441"/>
          </a:xfrm>
          <a:prstGeom prst="straightConnector1">
            <a:avLst/>
          </a:prstGeom>
          <a:ln>
            <a:solidFill>
              <a:srgbClr val="B140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>
            <a:extLst>
              <a:ext uri="{FF2B5EF4-FFF2-40B4-BE49-F238E27FC236}">
                <a16:creationId xmlns:a16="http://schemas.microsoft.com/office/drawing/2014/main" id="{2E3283C8-3B02-47AE-898C-71ABE2327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23" y="5348831"/>
            <a:ext cx="1164804" cy="1164806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5974CB3F-A624-9FF5-B055-26284331B32E}"/>
              </a:ext>
            </a:extLst>
          </p:cNvPr>
          <p:cNvSpPr txBox="1"/>
          <p:nvPr/>
        </p:nvSpPr>
        <p:spPr>
          <a:xfrm>
            <a:off x="3741587" y="2162957"/>
            <a:ext cx="1052157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</a:rPr>
              <a:t>식당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36C4DB0-7697-DC8E-042C-4C040AAA1616}"/>
              </a:ext>
            </a:extLst>
          </p:cNvPr>
          <p:cNvSpPr txBox="1"/>
          <p:nvPr/>
        </p:nvSpPr>
        <p:spPr>
          <a:xfrm>
            <a:off x="4802062" y="2165622"/>
            <a:ext cx="1052158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야외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3346393-5233-B83E-60BA-49EC3A64D4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93" y="3302000"/>
            <a:ext cx="1536974" cy="1856103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47CE3D7E-B8A6-E0D7-32E6-F55CFC441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82370" y="3862985"/>
            <a:ext cx="1164804" cy="116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6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278 L -0.00026 -0.00255 C -0.00521 -0.00232 -0.01029 -0.00255 -0.01511 -0.00139 C -0.0181 -0.00046 -0.02084 0.00254 -0.02383 0.00324 C -0.02787 0.00463 -0.03204 0.0044 -0.03607 0.00486 C -0.04636 0.00741 -0.04688 0.0081 -0.06133 0.0081 C -0.08698 0.0081 -0.1125 0.00694 -0.13816 0.00648 C -0.14896 1.85185E-6 -0.1375 0.00625 -0.16602 0.00324 C -0.16745 0.00324 -0.16888 0.00185 -0.17032 0.00185 L -0.28204 0.00023 C -0.28321 -0.0007 -0.28438 -0.00185 -0.28542 -0.00278 C -0.28816 -0.00533 -0.29063 -0.00857 -0.29336 -0.01065 C -0.29584 -0.01273 -0.2987 -0.0132 -0.30118 -0.01528 C -0.30404 -0.01783 -0.30625 -0.02199 -0.30899 -0.02454 C -0.31133 -0.02662 -0.31381 -0.02824 -0.31602 -0.03079 C -0.3237 -0.03982 -0.33282 -0.05185 -0.33868 -0.06482 C -0.33985 -0.06759 -0.34089 -0.07014 -0.34219 -0.07269 C -0.34297 -0.07431 -0.34401 -0.0757 -0.3448 -0.07732 C -0.34662 -0.08125 -0.34831 -0.08542 -0.35 -0.08982 C -0.35144 -0.09329 -0.35339 -0.09954 -0.35443 -0.10371 C -0.35495 -0.10625 -0.35534 -0.10903 -0.35612 -0.11158 C -0.35677 -0.11343 -0.35782 -0.11459 -0.35873 -0.11621 C -0.35938 -0.11875 -0.36003 -0.1213 -0.36042 -0.12384 C -0.3612 -0.12755 -0.36146 -0.13125 -0.36224 -0.13472 C -0.36289 -0.13796 -0.36407 -0.14074 -0.36485 -0.14398 C -0.37084 -0.16945 -0.36615 -0.15764 -0.37266 -0.17199 C -0.37357 -0.17871 -0.37448 -0.18866 -0.37618 -0.19514 C -0.37683 -0.19792 -0.37748 -0.20116 -0.37878 -0.20301 C -0.38138 -0.20648 -0.38464 -0.2081 -0.3875 -0.21065 L -0.39011 -0.21551 L -0.40052 -0.22616 " pathEditMode="relative" rAng="0" ptsTypes="AAAAAAAAAAAAAAAAAAAAAAAAAAAAAAA">
                                      <p:cBhvr>
                                        <p:cTn id="6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13" y="-1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555 L -0.00013 -0.00486 C 0.00234 -0.01504 0.00455 -0.025 0.00755 -0.03449 C 0.0095 -0.04097 0.01289 -0.04537 0.01445 -0.05254 C 0.0151 -0.05509 0.01575 -0.05694 0.01627 -0.05972 C 0.01692 -0.06342 0.01718 -0.06712 0.01797 -0.0706 C 0.01862 -0.07337 0.01992 -0.07523 0.02057 -0.07754 C 0.03177 -0.11875 0.02096 -0.08449 0.02929 -0.11018 C 0.03112 -0.12106 0.0289 -0.10995 0.03372 -0.12476 C 0.03437 -0.12685 0.03476 -0.12939 0.03541 -0.13171 C 0.03685 -0.1375 0.03854 -0.14259 0.03984 -0.14814 C 0.04075 -0.15162 0.04062 -0.15555 0.04166 -0.15879 C 0.04218 -0.16087 0.04284 -0.16273 0.04336 -0.16435 C 0.0457 -0.17037 0.0483 -0.17592 0.05026 -0.18217 C 0.05078 -0.18425 0.0513 -0.18657 0.05195 -0.18773 C 0.05299 -0.18981 0.05442 -0.19143 0.05547 -0.19305 C 0.05638 -0.1949 0.05716 -0.19675 0.05807 -0.19861 C 0.05885 -0.20023 0.05989 -0.20092 0.06067 -0.20231 C 0.06367 -0.20717 0.06276 -0.20787 0.06601 -0.21111 C 0.06679 -0.21203 0.0677 -0.21226 0.06862 -0.21319 C 0.0707 -0.21527 0.07252 -0.21851 0.07474 -0.2206 C 0.07604 -0.22152 0.0776 -0.22152 0.07903 -0.22222 C 0.08034 -0.22245 0.08151 -0.22337 0.08268 -0.22384 C 0.0858 -0.22523 0.08906 -0.22638 0.09231 -0.22754 C 0.10429 -0.23703 0.09401 -0.22939 0.1052 -0.23657 C 0.10703 -0.2375 0.10859 -0.23958 0.11041 -0.24004 C 0.11302 -0.2412 0.11562 -0.24189 0.11823 -0.24189 C 0.13763 -0.24305 0.15664 -0.24328 0.17604 -0.24398 L 0.23177 -0.24189 C 0.23528 -0.24166 0.2388 -0.24097 0.24244 -0.24004 C 0.24414 -0.23981 0.24583 -0.23842 0.24765 -0.23842 C 0.26575 -0.23726 0.28424 -0.23703 0.30247 -0.23657 C 0.31953 -0.23425 0.33776 -0.23009 0.35481 -0.23449 C 0.36015 -0.23634 0.36523 -0.24305 0.37057 -0.24398 L 0.38372 -0.2456 C 0.3944 -0.25115 0.38828 -0.24907 0.40208 -0.24907 L 0.39935 -0.25787 " pathEditMode="relative" rAng="0" ptsTypes="AAAAAAAAAAAAAAAAAAAAAAAAAAAAAAAAAAAAA">
                                      <p:cBhvr>
                                        <p:cTn id="14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04" y="-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>
        <p:bldAsOne/>
      </p:bldGraphic>
      <p:bldGraphic spid="57" grpId="0">
        <p:bldAsOne/>
      </p:bldGraphic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</TotalTime>
  <Words>446</Words>
  <Application>Microsoft Office PowerPoint</Application>
  <PresentationFormat>와이드스크린</PresentationFormat>
  <Paragraphs>112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나눔스퀘어 ExtraBold</vt:lpstr>
      <vt:lpstr>Arial</vt:lpstr>
      <vt:lpstr>나눔스퀘어</vt:lpstr>
      <vt:lpstr>a가을소풍B</vt:lpstr>
      <vt:lpstr>12롯데마트드림Medium</vt:lpstr>
      <vt:lpstr>나눔스퀘어_ac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hyeeun</dc:creator>
  <cp:lastModifiedBy>박 진효</cp:lastModifiedBy>
  <cp:revision>48</cp:revision>
  <dcterms:created xsi:type="dcterms:W3CDTF">2018-05-18T17:10:13Z</dcterms:created>
  <dcterms:modified xsi:type="dcterms:W3CDTF">2022-11-01T09:07:09Z</dcterms:modified>
</cp:coreProperties>
</file>